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tags/tag39.xml" ContentType="application/vnd.openxmlformats-officedocument.presentationml.tags+xml"/>
  <Override PartName="/ppt/notesSlides/notesSlide3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1696" r:id="rId2"/>
    <p:sldId id="1704" r:id="rId3"/>
    <p:sldId id="1865" r:id="rId4"/>
    <p:sldId id="1806" r:id="rId5"/>
    <p:sldId id="1826" r:id="rId6"/>
    <p:sldId id="1827" r:id="rId7"/>
    <p:sldId id="1828" r:id="rId8"/>
    <p:sldId id="1829" r:id="rId9"/>
    <p:sldId id="1869" r:id="rId10"/>
    <p:sldId id="1870" r:id="rId11"/>
    <p:sldId id="1872" r:id="rId12"/>
    <p:sldId id="1879" r:id="rId13"/>
    <p:sldId id="1888" r:id="rId14"/>
    <p:sldId id="1881" r:id="rId15"/>
    <p:sldId id="1882" r:id="rId16"/>
    <p:sldId id="1875" r:id="rId17"/>
    <p:sldId id="1883" r:id="rId18"/>
    <p:sldId id="1884" r:id="rId19"/>
    <p:sldId id="1885" r:id="rId20"/>
    <p:sldId id="1886" r:id="rId21"/>
    <p:sldId id="1887" r:id="rId22"/>
    <p:sldId id="1873" r:id="rId23"/>
    <p:sldId id="1876" r:id="rId24"/>
    <p:sldId id="1871" r:id="rId25"/>
    <p:sldId id="1874" r:id="rId26"/>
    <p:sldId id="1889" r:id="rId27"/>
    <p:sldId id="1890" r:id="rId28"/>
    <p:sldId id="1836" r:id="rId29"/>
    <p:sldId id="1862" r:id="rId30"/>
    <p:sldId id="1864" r:id="rId31"/>
    <p:sldId id="1863" r:id="rId32"/>
    <p:sldId id="1861" r:id="rId33"/>
    <p:sldId id="1855" r:id="rId34"/>
    <p:sldId id="1852" r:id="rId35"/>
    <p:sldId id="1858" r:id="rId36"/>
    <p:sldId id="1859" r:id="rId37"/>
    <p:sldId id="1692" r:id="rId38"/>
    <p:sldId id="1795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6ED"/>
    <a:srgbClr val="92D3DF"/>
    <a:srgbClr val="F3F3F3"/>
    <a:srgbClr val="53738C"/>
    <a:srgbClr val="236204"/>
    <a:srgbClr val="3B3838"/>
    <a:srgbClr val="000000"/>
    <a:srgbClr val="53B9CD"/>
    <a:srgbClr val="50CFDA"/>
    <a:srgbClr val="DEE4F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4" autoAdjust="0"/>
    <p:restoredTop sz="72727" autoAdjust="0"/>
  </p:normalViewPr>
  <p:slideViewPr>
    <p:cSldViewPr>
      <p:cViewPr varScale="1">
        <p:scale>
          <a:sx n="107" d="100"/>
          <a:sy n="107" d="100"/>
        </p:scale>
        <p:origin x="2016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7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2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47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56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66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52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78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71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9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9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38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00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68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95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3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3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24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9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5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45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5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0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00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47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0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83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9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82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0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94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4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1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3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9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F4A70-5FAD-49CA-80C6-F51B4C97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" y="0"/>
            <a:ext cx="914224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35F32-E12E-477C-AC13-4977EFD37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51E2A0-40BE-4A8E-8CFC-BFB81F28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126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70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5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6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6" y="-60986"/>
            <a:ext cx="9143999" cy="321688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6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47CB51-5B72-4A0F-A408-5301574EC5F6}"/>
              </a:ext>
            </a:extLst>
          </p:cNvPr>
          <p:cNvSpPr/>
          <p:nvPr userDrawn="1"/>
        </p:nvSpPr>
        <p:spPr>
          <a:xfrm>
            <a:off x="0" y="0"/>
            <a:ext cx="9144000" cy="321982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2B7A4-A805-4BC5-9968-192D8B8A4103}"/>
              </a:ext>
            </a:extLst>
          </p:cNvPr>
          <p:cNvSpPr/>
          <p:nvPr userDrawn="1"/>
        </p:nvSpPr>
        <p:spPr>
          <a:xfrm rot="1171162">
            <a:off x="4586766" y="-796928"/>
            <a:ext cx="5799197" cy="3241009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14776B8-7B03-4505-AEDF-84602B300845}"/>
              </a:ext>
            </a:extLst>
          </p:cNvPr>
          <p:cNvSpPr/>
          <p:nvPr userDrawn="1"/>
        </p:nvSpPr>
        <p:spPr>
          <a:xfrm>
            <a:off x="7711986" y="2252610"/>
            <a:ext cx="870719" cy="739880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C8306C14-4AE4-4B0C-9BF0-7AD54AAF7134}"/>
              </a:ext>
            </a:extLst>
          </p:cNvPr>
          <p:cNvSpPr/>
          <p:nvPr userDrawn="1"/>
        </p:nvSpPr>
        <p:spPr>
          <a:xfrm>
            <a:off x="3856036" y="1490092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2">
            <a:extLst>
              <a:ext uri="{FF2B5EF4-FFF2-40B4-BE49-F238E27FC236}">
                <a16:creationId xmlns:a16="http://schemas.microsoft.com/office/drawing/2014/main" id="{9D3954BD-C8A0-4E3D-9812-39823FE08461}"/>
              </a:ext>
            </a:extLst>
          </p:cNvPr>
          <p:cNvSpPr/>
          <p:nvPr userDrawn="1"/>
        </p:nvSpPr>
        <p:spPr>
          <a:xfrm>
            <a:off x="0" y="915566"/>
            <a:ext cx="4598447" cy="2304256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50CFDA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02F465-B922-4840-91F9-FFFFA705B82A}"/>
              </a:ext>
            </a:extLst>
          </p:cNvPr>
          <p:cNvSpPr/>
          <p:nvPr userDrawn="1"/>
        </p:nvSpPr>
        <p:spPr>
          <a:xfrm rot="20811734">
            <a:off x="1101866" y="-505507"/>
            <a:ext cx="4958858" cy="2771367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476227-494F-42E1-96DC-952D075A16CE}"/>
              </a:ext>
            </a:extLst>
          </p:cNvPr>
          <p:cNvGrpSpPr/>
          <p:nvPr userDrawn="1"/>
        </p:nvGrpSpPr>
        <p:grpSpPr>
          <a:xfrm>
            <a:off x="4023267" y="848657"/>
            <a:ext cx="643652" cy="520445"/>
            <a:chOff x="-2605087" y="5451475"/>
            <a:chExt cx="1443038" cy="1166813"/>
          </a:xfrm>
        </p:grpSpPr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462513F3-CBAC-4CA9-AAD8-691FC0CD3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427287" y="5764213"/>
              <a:ext cx="927100" cy="854075"/>
            </a:xfrm>
            <a:custGeom>
              <a:avLst/>
              <a:gdLst>
                <a:gd name="T0" fmla="*/ 55 w 584"/>
                <a:gd name="T1" fmla="*/ 0 h 538"/>
                <a:gd name="T2" fmla="*/ 24 w 584"/>
                <a:gd name="T3" fmla="*/ 10 h 538"/>
                <a:gd name="T4" fmla="*/ 5 w 584"/>
                <a:gd name="T5" fmla="*/ 34 h 538"/>
                <a:gd name="T6" fmla="*/ 0 w 584"/>
                <a:gd name="T7" fmla="*/ 371 h 538"/>
                <a:gd name="T8" fmla="*/ 5 w 584"/>
                <a:gd name="T9" fmla="*/ 391 h 538"/>
                <a:gd name="T10" fmla="*/ 24 w 584"/>
                <a:gd name="T11" fmla="*/ 416 h 538"/>
                <a:gd name="T12" fmla="*/ 55 w 584"/>
                <a:gd name="T13" fmla="*/ 426 h 538"/>
                <a:gd name="T14" fmla="*/ 209 w 584"/>
                <a:gd name="T15" fmla="*/ 448 h 538"/>
                <a:gd name="T16" fmla="*/ 195 w 584"/>
                <a:gd name="T17" fmla="*/ 512 h 538"/>
                <a:gd name="T18" fmla="*/ 153 w 584"/>
                <a:gd name="T19" fmla="*/ 514 h 538"/>
                <a:gd name="T20" fmla="*/ 144 w 584"/>
                <a:gd name="T21" fmla="*/ 526 h 538"/>
                <a:gd name="T22" fmla="*/ 148 w 584"/>
                <a:gd name="T23" fmla="*/ 534 h 538"/>
                <a:gd name="T24" fmla="*/ 426 w 584"/>
                <a:gd name="T25" fmla="*/ 538 h 538"/>
                <a:gd name="T26" fmla="*/ 435 w 584"/>
                <a:gd name="T27" fmla="*/ 534 h 538"/>
                <a:gd name="T28" fmla="*/ 440 w 584"/>
                <a:gd name="T29" fmla="*/ 526 h 538"/>
                <a:gd name="T30" fmla="*/ 431 w 584"/>
                <a:gd name="T31" fmla="*/ 514 h 538"/>
                <a:gd name="T32" fmla="*/ 389 w 584"/>
                <a:gd name="T33" fmla="*/ 512 h 538"/>
                <a:gd name="T34" fmla="*/ 374 w 584"/>
                <a:gd name="T35" fmla="*/ 448 h 538"/>
                <a:gd name="T36" fmla="*/ 528 w 584"/>
                <a:gd name="T37" fmla="*/ 426 h 538"/>
                <a:gd name="T38" fmla="*/ 560 w 584"/>
                <a:gd name="T39" fmla="*/ 416 h 538"/>
                <a:gd name="T40" fmla="*/ 579 w 584"/>
                <a:gd name="T41" fmla="*/ 391 h 538"/>
                <a:gd name="T42" fmla="*/ 584 w 584"/>
                <a:gd name="T43" fmla="*/ 55 h 538"/>
                <a:gd name="T44" fmla="*/ 579 w 584"/>
                <a:gd name="T45" fmla="*/ 34 h 538"/>
                <a:gd name="T46" fmla="*/ 560 w 584"/>
                <a:gd name="T47" fmla="*/ 10 h 538"/>
                <a:gd name="T48" fmla="*/ 528 w 584"/>
                <a:gd name="T49" fmla="*/ 0 h 538"/>
                <a:gd name="T50" fmla="*/ 25 w 584"/>
                <a:gd name="T51" fmla="*/ 55 h 538"/>
                <a:gd name="T52" fmla="*/ 30 w 584"/>
                <a:gd name="T53" fmla="*/ 39 h 538"/>
                <a:gd name="T54" fmla="*/ 44 w 584"/>
                <a:gd name="T55" fmla="*/ 28 h 538"/>
                <a:gd name="T56" fmla="*/ 528 w 584"/>
                <a:gd name="T57" fmla="*/ 26 h 538"/>
                <a:gd name="T58" fmla="*/ 540 w 584"/>
                <a:gd name="T59" fmla="*/ 28 h 538"/>
                <a:gd name="T60" fmla="*/ 554 w 584"/>
                <a:gd name="T61" fmla="*/ 39 h 538"/>
                <a:gd name="T62" fmla="*/ 559 w 584"/>
                <a:gd name="T63" fmla="*/ 55 h 538"/>
                <a:gd name="T64" fmla="*/ 25 w 584"/>
                <a:gd name="T65" fmla="*/ 55 h 538"/>
                <a:gd name="T66" fmla="*/ 227 w 584"/>
                <a:gd name="T67" fmla="*/ 492 h 538"/>
                <a:gd name="T68" fmla="*/ 237 w 584"/>
                <a:gd name="T69" fmla="*/ 426 h 538"/>
                <a:gd name="T70" fmla="*/ 349 w 584"/>
                <a:gd name="T71" fmla="*/ 448 h 538"/>
                <a:gd name="T72" fmla="*/ 362 w 584"/>
                <a:gd name="T73" fmla="*/ 512 h 538"/>
                <a:gd name="T74" fmla="*/ 559 w 584"/>
                <a:gd name="T75" fmla="*/ 371 h 538"/>
                <a:gd name="T76" fmla="*/ 556 w 584"/>
                <a:gd name="T77" fmla="*/ 382 h 538"/>
                <a:gd name="T78" fmla="*/ 545 w 584"/>
                <a:gd name="T79" fmla="*/ 395 h 538"/>
                <a:gd name="T80" fmla="*/ 528 w 584"/>
                <a:gd name="T81" fmla="*/ 400 h 538"/>
                <a:gd name="T82" fmla="*/ 49 w 584"/>
                <a:gd name="T83" fmla="*/ 400 h 538"/>
                <a:gd name="T84" fmla="*/ 34 w 584"/>
                <a:gd name="T85" fmla="*/ 391 h 538"/>
                <a:gd name="T86" fmla="*/ 25 w 584"/>
                <a:gd name="T87" fmla="*/ 375 h 538"/>
                <a:gd name="T88" fmla="*/ 559 w 584"/>
                <a:gd name="T89" fmla="*/ 36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4" h="538">
                  <a:moveTo>
                    <a:pt x="528" y="0"/>
                  </a:moveTo>
                  <a:lnTo>
                    <a:pt x="55" y="0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4"/>
                  </a:lnTo>
                  <a:lnTo>
                    <a:pt x="1" y="44"/>
                  </a:lnTo>
                  <a:lnTo>
                    <a:pt x="0" y="55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1" y="382"/>
                  </a:lnTo>
                  <a:lnTo>
                    <a:pt x="5" y="391"/>
                  </a:lnTo>
                  <a:lnTo>
                    <a:pt x="10" y="401"/>
                  </a:lnTo>
                  <a:lnTo>
                    <a:pt x="16" y="408"/>
                  </a:lnTo>
                  <a:lnTo>
                    <a:pt x="24" y="416"/>
                  </a:lnTo>
                  <a:lnTo>
                    <a:pt x="34" y="421"/>
                  </a:lnTo>
                  <a:lnTo>
                    <a:pt x="44" y="424"/>
                  </a:lnTo>
                  <a:lnTo>
                    <a:pt x="55" y="426"/>
                  </a:lnTo>
                  <a:lnTo>
                    <a:pt x="211" y="426"/>
                  </a:lnTo>
                  <a:lnTo>
                    <a:pt x="211" y="426"/>
                  </a:lnTo>
                  <a:lnTo>
                    <a:pt x="209" y="448"/>
                  </a:lnTo>
                  <a:lnTo>
                    <a:pt x="206" y="470"/>
                  </a:lnTo>
                  <a:lnTo>
                    <a:pt x="201" y="492"/>
                  </a:lnTo>
                  <a:lnTo>
                    <a:pt x="195" y="512"/>
                  </a:lnTo>
                  <a:lnTo>
                    <a:pt x="157" y="512"/>
                  </a:lnTo>
                  <a:lnTo>
                    <a:pt x="157" y="512"/>
                  </a:lnTo>
                  <a:lnTo>
                    <a:pt x="153" y="514"/>
                  </a:lnTo>
                  <a:lnTo>
                    <a:pt x="148" y="516"/>
                  </a:lnTo>
                  <a:lnTo>
                    <a:pt x="145" y="521"/>
                  </a:lnTo>
                  <a:lnTo>
                    <a:pt x="144" y="526"/>
                  </a:lnTo>
                  <a:lnTo>
                    <a:pt x="144" y="526"/>
                  </a:lnTo>
                  <a:lnTo>
                    <a:pt x="145" y="531"/>
                  </a:lnTo>
                  <a:lnTo>
                    <a:pt x="148" y="534"/>
                  </a:lnTo>
                  <a:lnTo>
                    <a:pt x="153" y="537"/>
                  </a:lnTo>
                  <a:lnTo>
                    <a:pt x="157" y="538"/>
                  </a:lnTo>
                  <a:lnTo>
                    <a:pt x="426" y="538"/>
                  </a:lnTo>
                  <a:lnTo>
                    <a:pt x="426" y="538"/>
                  </a:lnTo>
                  <a:lnTo>
                    <a:pt x="431" y="537"/>
                  </a:lnTo>
                  <a:lnTo>
                    <a:pt x="435" y="534"/>
                  </a:lnTo>
                  <a:lnTo>
                    <a:pt x="439" y="531"/>
                  </a:lnTo>
                  <a:lnTo>
                    <a:pt x="440" y="526"/>
                  </a:lnTo>
                  <a:lnTo>
                    <a:pt x="440" y="526"/>
                  </a:lnTo>
                  <a:lnTo>
                    <a:pt x="439" y="521"/>
                  </a:lnTo>
                  <a:lnTo>
                    <a:pt x="435" y="516"/>
                  </a:lnTo>
                  <a:lnTo>
                    <a:pt x="431" y="514"/>
                  </a:lnTo>
                  <a:lnTo>
                    <a:pt x="426" y="512"/>
                  </a:lnTo>
                  <a:lnTo>
                    <a:pt x="389" y="512"/>
                  </a:lnTo>
                  <a:lnTo>
                    <a:pt x="389" y="512"/>
                  </a:lnTo>
                  <a:lnTo>
                    <a:pt x="382" y="492"/>
                  </a:lnTo>
                  <a:lnTo>
                    <a:pt x="378" y="470"/>
                  </a:lnTo>
                  <a:lnTo>
                    <a:pt x="374" y="448"/>
                  </a:lnTo>
                  <a:lnTo>
                    <a:pt x="373" y="426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40" y="424"/>
                  </a:lnTo>
                  <a:lnTo>
                    <a:pt x="550" y="421"/>
                  </a:lnTo>
                  <a:lnTo>
                    <a:pt x="560" y="416"/>
                  </a:lnTo>
                  <a:lnTo>
                    <a:pt x="567" y="408"/>
                  </a:lnTo>
                  <a:lnTo>
                    <a:pt x="574" y="401"/>
                  </a:lnTo>
                  <a:lnTo>
                    <a:pt x="579" y="391"/>
                  </a:lnTo>
                  <a:lnTo>
                    <a:pt x="583" y="382"/>
                  </a:lnTo>
                  <a:lnTo>
                    <a:pt x="584" y="371"/>
                  </a:lnTo>
                  <a:lnTo>
                    <a:pt x="584" y="55"/>
                  </a:lnTo>
                  <a:lnTo>
                    <a:pt x="584" y="55"/>
                  </a:lnTo>
                  <a:lnTo>
                    <a:pt x="583" y="44"/>
                  </a:lnTo>
                  <a:lnTo>
                    <a:pt x="579" y="34"/>
                  </a:lnTo>
                  <a:lnTo>
                    <a:pt x="574" y="25"/>
                  </a:lnTo>
                  <a:lnTo>
                    <a:pt x="567" y="17"/>
                  </a:lnTo>
                  <a:lnTo>
                    <a:pt x="560" y="10"/>
                  </a:lnTo>
                  <a:lnTo>
                    <a:pt x="550" y="5"/>
                  </a:lnTo>
                  <a:lnTo>
                    <a:pt x="540" y="1"/>
                  </a:lnTo>
                  <a:lnTo>
                    <a:pt x="528" y="0"/>
                  </a:lnTo>
                  <a:lnTo>
                    <a:pt x="528" y="0"/>
                  </a:lnTo>
                  <a:close/>
                  <a:moveTo>
                    <a:pt x="25" y="55"/>
                  </a:moveTo>
                  <a:lnTo>
                    <a:pt x="25" y="55"/>
                  </a:lnTo>
                  <a:lnTo>
                    <a:pt x="25" y="49"/>
                  </a:lnTo>
                  <a:lnTo>
                    <a:pt x="28" y="44"/>
                  </a:lnTo>
                  <a:lnTo>
                    <a:pt x="30" y="39"/>
                  </a:lnTo>
                  <a:lnTo>
                    <a:pt x="34" y="34"/>
                  </a:lnTo>
                  <a:lnTo>
                    <a:pt x="39" y="31"/>
                  </a:lnTo>
                  <a:lnTo>
                    <a:pt x="44" y="28"/>
                  </a:lnTo>
                  <a:lnTo>
                    <a:pt x="49" y="26"/>
                  </a:lnTo>
                  <a:lnTo>
                    <a:pt x="55" y="26"/>
                  </a:lnTo>
                  <a:lnTo>
                    <a:pt x="528" y="26"/>
                  </a:lnTo>
                  <a:lnTo>
                    <a:pt x="528" y="26"/>
                  </a:lnTo>
                  <a:lnTo>
                    <a:pt x="534" y="26"/>
                  </a:lnTo>
                  <a:lnTo>
                    <a:pt x="540" y="28"/>
                  </a:lnTo>
                  <a:lnTo>
                    <a:pt x="545" y="31"/>
                  </a:lnTo>
                  <a:lnTo>
                    <a:pt x="550" y="34"/>
                  </a:lnTo>
                  <a:lnTo>
                    <a:pt x="554" y="39"/>
                  </a:lnTo>
                  <a:lnTo>
                    <a:pt x="556" y="44"/>
                  </a:lnTo>
                  <a:lnTo>
                    <a:pt x="559" y="49"/>
                  </a:lnTo>
                  <a:lnTo>
                    <a:pt x="559" y="55"/>
                  </a:lnTo>
                  <a:lnTo>
                    <a:pt x="559" y="342"/>
                  </a:lnTo>
                  <a:lnTo>
                    <a:pt x="25" y="342"/>
                  </a:lnTo>
                  <a:lnTo>
                    <a:pt x="25" y="55"/>
                  </a:lnTo>
                  <a:close/>
                  <a:moveTo>
                    <a:pt x="221" y="512"/>
                  </a:moveTo>
                  <a:lnTo>
                    <a:pt x="221" y="512"/>
                  </a:lnTo>
                  <a:lnTo>
                    <a:pt x="227" y="492"/>
                  </a:lnTo>
                  <a:lnTo>
                    <a:pt x="232" y="470"/>
                  </a:lnTo>
                  <a:lnTo>
                    <a:pt x="234" y="448"/>
                  </a:lnTo>
                  <a:lnTo>
                    <a:pt x="237" y="426"/>
                  </a:lnTo>
                  <a:lnTo>
                    <a:pt x="347" y="426"/>
                  </a:lnTo>
                  <a:lnTo>
                    <a:pt x="347" y="426"/>
                  </a:lnTo>
                  <a:lnTo>
                    <a:pt x="349" y="448"/>
                  </a:lnTo>
                  <a:lnTo>
                    <a:pt x="352" y="470"/>
                  </a:lnTo>
                  <a:lnTo>
                    <a:pt x="357" y="492"/>
                  </a:lnTo>
                  <a:lnTo>
                    <a:pt x="362" y="512"/>
                  </a:lnTo>
                  <a:lnTo>
                    <a:pt x="221" y="512"/>
                  </a:lnTo>
                  <a:close/>
                  <a:moveTo>
                    <a:pt x="559" y="371"/>
                  </a:moveTo>
                  <a:lnTo>
                    <a:pt x="559" y="371"/>
                  </a:lnTo>
                  <a:lnTo>
                    <a:pt x="559" y="371"/>
                  </a:lnTo>
                  <a:lnTo>
                    <a:pt x="559" y="375"/>
                  </a:lnTo>
                  <a:lnTo>
                    <a:pt x="556" y="382"/>
                  </a:lnTo>
                  <a:lnTo>
                    <a:pt x="554" y="386"/>
                  </a:lnTo>
                  <a:lnTo>
                    <a:pt x="550" y="391"/>
                  </a:lnTo>
                  <a:lnTo>
                    <a:pt x="545" y="395"/>
                  </a:lnTo>
                  <a:lnTo>
                    <a:pt x="540" y="397"/>
                  </a:lnTo>
                  <a:lnTo>
                    <a:pt x="534" y="400"/>
                  </a:lnTo>
                  <a:lnTo>
                    <a:pt x="528" y="400"/>
                  </a:lnTo>
                  <a:lnTo>
                    <a:pt x="55" y="400"/>
                  </a:lnTo>
                  <a:lnTo>
                    <a:pt x="55" y="400"/>
                  </a:lnTo>
                  <a:lnTo>
                    <a:pt x="49" y="400"/>
                  </a:lnTo>
                  <a:lnTo>
                    <a:pt x="44" y="397"/>
                  </a:lnTo>
                  <a:lnTo>
                    <a:pt x="39" y="395"/>
                  </a:lnTo>
                  <a:lnTo>
                    <a:pt x="34" y="391"/>
                  </a:lnTo>
                  <a:lnTo>
                    <a:pt x="30" y="386"/>
                  </a:lnTo>
                  <a:lnTo>
                    <a:pt x="28" y="382"/>
                  </a:lnTo>
                  <a:lnTo>
                    <a:pt x="25" y="375"/>
                  </a:lnTo>
                  <a:lnTo>
                    <a:pt x="25" y="371"/>
                  </a:lnTo>
                  <a:lnTo>
                    <a:pt x="25" y="367"/>
                  </a:lnTo>
                  <a:lnTo>
                    <a:pt x="559" y="367"/>
                  </a:lnTo>
                  <a:lnTo>
                    <a:pt x="559" y="37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7">
              <a:extLst>
                <a:ext uri="{FF2B5EF4-FFF2-40B4-BE49-F238E27FC236}">
                  <a16:creationId xmlns:a16="http://schemas.microsoft.com/office/drawing/2014/main" id="{82EC3BA1-F8C5-49FE-8546-69028D81D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034088"/>
              <a:ext cx="179388" cy="31750"/>
            </a:xfrm>
            <a:custGeom>
              <a:avLst/>
              <a:gdLst>
                <a:gd name="T0" fmla="*/ 12 w 113"/>
                <a:gd name="T1" fmla="*/ 20 h 20"/>
                <a:gd name="T2" fmla="*/ 12 w 113"/>
                <a:gd name="T3" fmla="*/ 20 h 20"/>
                <a:gd name="T4" fmla="*/ 101 w 113"/>
                <a:gd name="T5" fmla="*/ 20 h 20"/>
                <a:gd name="T6" fmla="*/ 101 w 113"/>
                <a:gd name="T7" fmla="*/ 20 h 20"/>
                <a:gd name="T8" fmla="*/ 105 w 113"/>
                <a:gd name="T9" fmla="*/ 18 h 20"/>
                <a:gd name="T10" fmla="*/ 109 w 113"/>
                <a:gd name="T11" fmla="*/ 16 h 20"/>
                <a:gd name="T12" fmla="*/ 112 w 113"/>
                <a:gd name="T13" fmla="*/ 14 h 20"/>
                <a:gd name="T14" fmla="*/ 113 w 113"/>
                <a:gd name="T15" fmla="*/ 10 h 20"/>
                <a:gd name="T16" fmla="*/ 113 w 113"/>
                <a:gd name="T17" fmla="*/ 10 h 20"/>
                <a:gd name="T18" fmla="*/ 112 w 113"/>
                <a:gd name="T19" fmla="*/ 5 h 20"/>
                <a:gd name="T20" fmla="*/ 109 w 113"/>
                <a:gd name="T21" fmla="*/ 3 h 20"/>
                <a:gd name="T22" fmla="*/ 105 w 113"/>
                <a:gd name="T23" fmla="*/ 0 h 20"/>
                <a:gd name="T24" fmla="*/ 99 w 113"/>
                <a:gd name="T25" fmla="*/ 0 h 20"/>
                <a:gd name="T26" fmla="*/ 99 w 113"/>
                <a:gd name="T27" fmla="*/ 0 h 20"/>
                <a:gd name="T28" fmla="*/ 56 w 113"/>
                <a:gd name="T29" fmla="*/ 0 h 20"/>
                <a:gd name="T30" fmla="*/ 56 w 113"/>
                <a:gd name="T31" fmla="*/ 0 h 20"/>
                <a:gd name="T32" fmla="*/ 56 w 113"/>
                <a:gd name="T33" fmla="*/ 0 h 20"/>
                <a:gd name="T34" fmla="*/ 56 w 113"/>
                <a:gd name="T35" fmla="*/ 0 h 20"/>
                <a:gd name="T36" fmla="*/ 12 w 113"/>
                <a:gd name="T37" fmla="*/ 0 h 20"/>
                <a:gd name="T38" fmla="*/ 12 w 113"/>
                <a:gd name="T39" fmla="*/ 0 h 20"/>
                <a:gd name="T40" fmla="*/ 8 w 113"/>
                <a:gd name="T41" fmla="*/ 0 h 20"/>
                <a:gd name="T42" fmla="*/ 3 w 113"/>
                <a:gd name="T43" fmla="*/ 3 h 20"/>
                <a:gd name="T44" fmla="*/ 0 w 113"/>
                <a:gd name="T45" fmla="*/ 5 h 20"/>
                <a:gd name="T46" fmla="*/ 0 w 113"/>
                <a:gd name="T47" fmla="*/ 9 h 20"/>
                <a:gd name="T48" fmla="*/ 0 w 113"/>
                <a:gd name="T49" fmla="*/ 9 h 20"/>
                <a:gd name="T50" fmla="*/ 0 w 113"/>
                <a:gd name="T51" fmla="*/ 14 h 20"/>
                <a:gd name="T52" fmla="*/ 3 w 113"/>
                <a:gd name="T53" fmla="*/ 16 h 20"/>
                <a:gd name="T54" fmla="*/ 6 w 113"/>
                <a:gd name="T55" fmla="*/ 18 h 20"/>
                <a:gd name="T56" fmla="*/ 12 w 113"/>
                <a:gd name="T57" fmla="*/ 20 h 20"/>
                <a:gd name="T58" fmla="*/ 12 w 113"/>
                <a:gd name="T5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20">
                  <a:moveTo>
                    <a:pt x="12" y="20"/>
                  </a:moveTo>
                  <a:lnTo>
                    <a:pt x="12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8"/>
                  </a:lnTo>
                  <a:lnTo>
                    <a:pt x="109" y="16"/>
                  </a:lnTo>
                  <a:lnTo>
                    <a:pt x="112" y="14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2" y="5"/>
                  </a:lnTo>
                  <a:lnTo>
                    <a:pt x="109" y="3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8">
              <a:extLst>
                <a:ext uri="{FF2B5EF4-FFF2-40B4-BE49-F238E27FC236}">
                  <a16:creationId xmlns:a16="http://schemas.microsoft.com/office/drawing/2014/main" id="{C23066F0-F745-469C-BC9D-ACC22DB53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108700"/>
              <a:ext cx="180975" cy="31750"/>
            </a:xfrm>
            <a:custGeom>
              <a:avLst/>
              <a:gdLst>
                <a:gd name="T0" fmla="*/ 45 w 114"/>
                <a:gd name="T1" fmla="*/ 20 h 20"/>
                <a:gd name="T2" fmla="*/ 45 w 114"/>
                <a:gd name="T3" fmla="*/ 20 h 20"/>
                <a:gd name="T4" fmla="*/ 99 w 114"/>
                <a:gd name="T5" fmla="*/ 20 h 20"/>
                <a:gd name="T6" fmla="*/ 99 w 114"/>
                <a:gd name="T7" fmla="*/ 20 h 20"/>
                <a:gd name="T8" fmla="*/ 104 w 114"/>
                <a:gd name="T9" fmla="*/ 19 h 20"/>
                <a:gd name="T10" fmla="*/ 104 w 114"/>
                <a:gd name="T11" fmla="*/ 19 h 20"/>
                <a:gd name="T12" fmla="*/ 108 w 114"/>
                <a:gd name="T13" fmla="*/ 19 h 20"/>
                <a:gd name="T14" fmla="*/ 112 w 114"/>
                <a:gd name="T15" fmla="*/ 17 h 20"/>
                <a:gd name="T16" fmla="*/ 113 w 114"/>
                <a:gd name="T17" fmla="*/ 14 h 20"/>
                <a:gd name="T18" fmla="*/ 114 w 114"/>
                <a:gd name="T19" fmla="*/ 9 h 20"/>
                <a:gd name="T20" fmla="*/ 114 w 114"/>
                <a:gd name="T21" fmla="*/ 9 h 20"/>
                <a:gd name="T22" fmla="*/ 113 w 114"/>
                <a:gd name="T23" fmla="*/ 6 h 20"/>
                <a:gd name="T24" fmla="*/ 112 w 114"/>
                <a:gd name="T25" fmla="*/ 3 h 20"/>
                <a:gd name="T26" fmla="*/ 108 w 114"/>
                <a:gd name="T27" fmla="*/ 1 h 20"/>
                <a:gd name="T28" fmla="*/ 103 w 114"/>
                <a:gd name="T29" fmla="*/ 1 h 20"/>
                <a:gd name="T30" fmla="*/ 103 w 114"/>
                <a:gd name="T31" fmla="*/ 1 h 20"/>
                <a:gd name="T32" fmla="*/ 58 w 114"/>
                <a:gd name="T33" fmla="*/ 0 h 20"/>
                <a:gd name="T34" fmla="*/ 58 w 114"/>
                <a:gd name="T35" fmla="*/ 0 h 20"/>
                <a:gd name="T36" fmla="*/ 58 w 114"/>
                <a:gd name="T37" fmla="*/ 0 h 20"/>
                <a:gd name="T38" fmla="*/ 12 w 114"/>
                <a:gd name="T39" fmla="*/ 0 h 20"/>
                <a:gd name="T40" fmla="*/ 12 w 114"/>
                <a:gd name="T41" fmla="*/ 0 h 20"/>
                <a:gd name="T42" fmla="*/ 6 w 114"/>
                <a:gd name="T43" fmla="*/ 1 h 20"/>
                <a:gd name="T44" fmla="*/ 3 w 114"/>
                <a:gd name="T45" fmla="*/ 3 h 20"/>
                <a:gd name="T46" fmla="*/ 0 w 114"/>
                <a:gd name="T47" fmla="*/ 6 h 20"/>
                <a:gd name="T48" fmla="*/ 0 w 114"/>
                <a:gd name="T49" fmla="*/ 9 h 20"/>
                <a:gd name="T50" fmla="*/ 0 w 114"/>
                <a:gd name="T51" fmla="*/ 9 h 20"/>
                <a:gd name="T52" fmla="*/ 0 w 114"/>
                <a:gd name="T53" fmla="*/ 14 h 20"/>
                <a:gd name="T54" fmla="*/ 3 w 114"/>
                <a:gd name="T55" fmla="*/ 17 h 20"/>
                <a:gd name="T56" fmla="*/ 6 w 114"/>
                <a:gd name="T57" fmla="*/ 19 h 20"/>
                <a:gd name="T58" fmla="*/ 12 w 114"/>
                <a:gd name="T59" fmla="*/ 20 h 20"/>
                <a:gd name="T60" fmla="*/ 12 w 114"/>
                <a:gd name="T61" fmla="*/ 20 h 20"/>
                <a:gd name="T62" fmla="*/ 45 w 114"/>
                <a:gd name="T63" fmla="*/ 20 h 20"/>
                <a:gd name="T64" fmla="*/ 45 w 114"/>
                <a:gd name="T6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0">
                  <a:moveTo>
                    <a:pt x="45" y="20"/>
                  </a:moveTo>
                  <a:lnTo>
                    <a:pt x="45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8" y="19"/>
                  </a:lnTo>
                  <a:lnTo>
                    <a:pt x="112" y="17"/>
                  </a:lnTo>
                  <a:lnTo>
                    <a:pt x="113" y="14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6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6" y="19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45" y="2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9">
              <a:extLst>
                <a:ext uri="{FF2B5EF4-FFF2-40B4-BE49-F238E27FC236}">
                  <a16:creationId xmlns:a16="http://schemas.microsoft.com/office/drawing/2014/main" id="{8F5D42B7-6F58-4F19-82B4-000C22B8AD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322512" y="5953125"/>
              <a:ext cx="447675" cy="273050"/>
            </a:xfrm>
            <a:custGeom>
              <a:avLst/>
              <a:gdLst>
                <a:gd name="T0" fmla="*/ 248 w 282"/>
                <a:gd name="T1" fmla="*/ 168 h 172"/>
                <a:gd name="T2" fmla="*/ 264 w 282"/>
                <a:gd name="T3" fmla="*/ 167 h 172"/>
                <a:gd name="T4" fmla="*/ 274 w 282"/>
                <a:gd name="T5" fmla="*/ 161 h 172"/>
                <a:gd name="T6" fmla="*/ 280 w 282"/>
                <a:gd name="T7" fmla="*/ 151 h 172"/>
                <a:gd name="T8" fmla="*/ 282 w 282"/>
                <a:gd name="T9" fmla="*/ 135 h 172"/>
                <a:gd name="T10" fmla="*/ 282 w 282"/>
                <a:gd name="T11" fmla="*/ 29 h 172"/>
                <a:gd name="T12" fmla="*/ 281 w 282"/>
                <a:gd name="T13" fmla="*/ 22 h 172"/>
                <a:gd name="T14" fmla="*/ 277 w 282"/>
                <a:gd name="T15" fmla="*/ 11 h 172"/>
                <a:gd name="T16" fmla="*/ 270 w 282"/>
                <a:gd name="T17" fmla="*/ 3 h 172"/>
                <a:gd name="T18" fmla="*/ 259 w 282"/>
                <a:gd name="T19" fmla="*/ 0 h 172"/>
                <a:gd name="T20" fmla="*/ 252 w 282"/>
                <a:gd name="T21" fmla="*/ 0 h 172"/>
                <a:gd name="T22" fmla="*/ 29 w 282"/>
                <a:gd name="T23" fmla="*/ 0 h 172"/>
                <a:gd name="T24" fmla="*/ 17 w 282"/>
                <a:gd name="T25" fmla="*/ 1 h 172"/>
                <a:gd name="T26" fmla="*/ 7 w 282"/>
                <a:gd name="T27" fmla="*/ 7 h 172"/>
                <a:gd name="T28" fmla="*/ 1 w 282"/>
                <a:gd name="T29" fmla="*/ 16 h 172"/>
                <a:gd name="T30" fmla="*/ 0 w 282"/>
                <a:gd name="T31" fmla="*/ 29 h 172"/>
                <a:gd name="T32" fmla="*/ 0 w 282"/>
                <a:gd name="T33" fmla="*/ 139 h 172"/>
                <a:gd name="T34" fmla="*/ 0 w 282"/>
                <a:gd name="T35" fmla="*/ 146 h 172"/>
                <a:gd name="T36" fmla="*/ 3 w 282"/>
                <a:gd name="T37" fmla="*/ 157 h 172"/>
                <a:gd name="T38" fmla="*/ 11 w 282"/>
                <a:gd name="T39" fmla="*/ 165 h 172"/>
                <a:gd name="T40" fmla="*/ 23 w 282"/>
                <a:gd name="T41" fmla="*/ 168 h 172"/>
                <a:gd name="T42" fmla="*/ 30 w 282"/>
                <a:gd name="T43" fmla="*/ 168 h 172"/>
                <a:gd name="T44" fmla="*/ 248 w 282"/>
                <a:gd name="T45" fmla="*/ 168 h 172"/>
                <a:gd name="T46" fmla="*/ 142 w 282"/>
                <a:gd name="T47" fmla="*/ 172 h 172"/>
                <a:gd name="T48" fmla="*/ 30 w 282"/>
                <a:gd name="T49" fmla="*/ 149 h 172"/>
                <a:gd name="T50" fmla="*/ 22 w 282"/>
                <a:gd name="T51" fmla="*/ 148 h 172"/>
                <a:gd name="T52" fmla="*/ 19 w 282"/>
                <a:gd name="T53" fmla="*/ 138 h 172"/>
                <a:gd name="T54" fmla="*/ 19 w 282"/>
                <a:gd name="T55" fmla="*/ 29 h 172"/>
                <a:gd name="T56" fmla="*/ 19 w 282"/>
                <a:gd name="T57" fmla="*/ 24 h 172"/>
                <a:gd name="T58" fmla="*/ 24 w 282"/>
                <a:gd name="T59" fmla="*/ 19 h 172"/>
                <a:gd name="T60" fmla="*/ 30 w 282"/>
                <a:gd name="T61" fmla="*/ 19 h 172"/>
                <a:gd name="T62" fmla="*/ 250 w 282"/>
                <a:gd name="T63" fmla="*/ 19 h 172"/>
                <a:gd name="T64" fmla="*/ 260 w 282"/>
                <a:gd name="T65" fmla="*/ 21 h 172"/>
                <a:gd name="T66" fmla="*/ 261 w 282"/>
                <a:gd name="T67" fmla="*/ 30 h 172"/>
                <a:gd name="T68" fmla="*/ 261 w 282"/>
                <a:gd name="T69" fmla="*/ 137 h 172"/>
                <a:gd name="T70" fmla="*/ 261 w 282"/>
                <a:gd name="T71" fmla="*/ 144 h 172"/>
                <a:gd name="T72" fmla="*/ 257 w 282"/>
                <a:gd name="T73" fmla="*/ 149 h 172"/>
                <a:gd name="T74" fmla="*/ 250 w 282"/>
                <a:gd name="T75" fmla="*/ 149 h 172"/>
                <a:gd name="T76" fmla="*/ 140 w 282"/>
                <a:gd name="T77" fmla="*/ 149 h 172"/>
                <a:gd name="T78" fmla="*/ 30 w 282"/>
                <a:gd name="T79" fmla="*/ 14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2" h="172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  <a:close/>
                  <a:moveTo>
                    <a:pt x="142" y="172"/>
                  </a:moveTo>
                  <a:lnTo>
                    <a:pt x="142" y="172"/>
                  </a:lnTo>
                  <a:close/>
                  <a:moveTo>
                    <a:pt x="30" y="149"/>
                  </a:moveTo>
                  <a:lnTo>
                    <a:pt x="30" y="149"/>
                  </a:lnTo>
                  <a:lnTo>
                    <a:pt x="24" y="149"/>
                  </a:lnTo>
                  <a:lnTo>
                    <a:pt x="22" y="148"/>
                  </a:lnTo>
                  <a:lnTo>
                    <a:pt x="19" y="144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57" y="19"/>
                  </a:lnTo>
                  <a:lnTo>
                    <a:pt x="260" y="21"/>
                  </a:lnTo>
                  <a:lnTo>
                    <a:pt x="261" y="24"/>
                  </a:lnTo>
                  <a:lnTo>
                    <a:pt x="261" y="30"/>
                  </a:lnTo>
                  <a:lnTo>
                    <a:pt x="261" y="30"/>
                  </a:lnTo>
                  <a:lnTo>
                    <a:pt x="261" y="137"/>
                  </a:lnTo>
                  <a:lnTo>
                    <a:pt x="261" y="137"/>
                  </a:lnTo>
                  <a:lnTo>
                    <a:pt x="261" y="144"/>
                  </a:lnTo>
                  <a:lnTo>
                    <a:pt x="260" y="148"/>
                  </a:lnTo>
                  <a:lnTo>
                    <a:pt x="257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30" y="149"/>
                  </a:lnTo>
                  <a:lnTo>
                    <a:pt x="30" y="14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0">
              <a:extLst>
                <a:ext uri="{FF2B5EF4-FFF2-40B4-BE49-F238E27FC236}">
                  <a16:creationId xmlns:a16="http://schemas.microsoft.com/office/drawing/2014/main" id="{347635F5-D7E3-4AB8-BDDD-429843525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22512" y="5953125"/>
              <a:ext cx="447675" cy="266700"/>
            </a:xfrm>
            <a:custGeom>
              <a:avLst/>
              <a:gdLst>
                <a:gd name="T0" fmla="*/ 248 w 282"/>
                <a:gd name="T1" fmla="*/ 168 h 168"/>
                <a:gd name="T2" fmla="*/ 248 w 282"/>
                <a:gd name="T3" fmla="*/ 168 h 168"/>
                <a:gd name="T4" fmla="*/ 257 w 282"/>
                <a:gd name="T5" fmla="*/ 168 h 168"/>
                <a:gd name="T6" fmla="*/ 264 w 282"/>
                <a:gd name="T7" fmla="*/ 167 h 168"/>
                <a:gd name="T8" fmla="*/ 270 w 282"/>
                <a:gd name="T9" fmla="*/ 165 h 168"/>
                <a:gd name="T10" fmla="*/ 274 w 282"/>
                <a:gd name="T11" fmla="*/ 161 h 168"/>
                <a:gd name="T12" fmla="*/ 277 w 282"/>
                <a:gd name="T13" fmla="*/ 157 h 168"/>
                <a:gd name="T14" fmla="*/ 280 w 282"/>
                <a:gd name="T15" fmla="*/ 151 h 168"/>
                <a:gd name="T16" fmla="*/ 281 w 282"/>
                <a:gd name="T17" fmla="*/ 144 h 168"/>
                <a:gd name="T18" fmla="*/ 282 w 282"/>
                <a:gd name="T19" fmla="*/ 135 h 168"/>
                <a:gd name="T20" fmla="*/ 282 w 282"/>
                <a:gd name="T21" fmla="*/ 135 h 168"/>
                <a:gd name="T22" fmla="*/ 282 w 282"/>
                <a:gd name="T23" fmla="*/ 29 h 168"/>
                <a:gd name="T24" fmla="*/ 282 w 282"/>
                <a:gd name="T25" fmla="*/ 29 h 168"/>
                <a:gd name="T26" fmla="*/ 281 w 282"/>
                <a:gd name="T27" fmla="*/ 22 h 168"/>
                <a:gd name="T28" fmla="*/ 280 w 282"/>
                <a:gd name="T29" fmla="*/ 16 h 168"/>
                <a:gd name="T30" fmla="*/ 277 w 282"/>
                <a:gd name="T31" fmla="*/ 11 h 168"/>
                <a:gd name="T32" fmla="*/ 274 w 282"/>
                <a:gd name="T33" fmla="*/ 7 h 168"/>
                <a:gd name="T34" fmla="*/ 270 w 282"/>
                <a:gd name="T35" fmla="*/ 3 h 168"/>
                <a:gd name="T36" fmla="*/ 265 w 282"/>
                <a:gd name="T37" fmla="*/ 1 h 168"/>
                <a:gd name="T38" fmla="*/ 259 w 282"/>
                <a:gd name="T39" fmla="*/ 0 h 168"/>
                <a:gd name="T40" fmla="*/ 252 w 282"/>
                <a:gd name="T41" fmla="*/ 0 h 168"/>
                <a:gd name="T42" fmla="*/ 252 w 282"/>
                <a:gd name="T43" fmla="*/ 0 h 168"/>
                <a:gd name="T44" fmla="*/ 29 w 282"/>
                <a:gd name="T45" fmla="*/ 0 h 168"/>
                <a:gd name="T46" fmla="*/ 29 w 282"/>
                <a:gd name="T47" fmla="*/ 0 h 168"/>
                <a:gd name="T48" fmla="*/ 23 w 282"/>
                <a:gd name="T49" fmla="*/ 0 h 168"/>
                <a:gd name="T50" fmla="*/ 17 w 282"/>
                <a:gd name="T51" fmla="*/ 1 h 168"/>
                <a:gd name="T52" fmla="*/ 11 w 282"/>
                <a:gd name="T53" fmla="*/ 3 h 168"/>
                <a:gd name="T54" fmla="*/ 7 w 282"/>
                <a:gd name="T55" fmla="*/ 7 h 168"/>
                <a:gd name="T56" fmla="*/ 3 w 282"/>
                <a:gd name="T57" fmla="*/ 11 h 168"/>
                <a:gd name="T58" fmla="*/ 1 w 282"/>
                <a:gd name="T59" fmla="*/ 16 h 168"/>
                <a:gd name="T60" fmla="*/ 0 w 282"/>
                <a:gd name="T61" fmla="*/ 22 h 168"/>
                <a:gd name="T62" fmla="*/ 0 w 282"/>
                <a:gd name="T63" fmla="*/ 29 h 168"/>
                <a:gd name="T64" fmla="*/ 0 w 282"/>
                <a:gd name="T65" fmla="*/ 29 h 168"/>
                <a:gd name="T66" fmla="*/ 0 w 282"/>
                <a:gd name="T67" fmla="*/ 139 h 168"/>
                <a:gd name="T68" fmla="*/ 0 w 282"/>
                <a:gd name="T69" fmla="*/ 139 h 168"/>
                <a:gd name="T70" fmla="*/ 0 w 282"/>
                <a:gd name="T71" fmla="*/ 146 h 168"/>
                <a:gd name="T72" fmla="*/ 1 w 282"/>
                <a:gd name="T73" fmla="*/ 153 h 168"/>
                <a:gd name="T74" fmla="*/ 3 w 282"/>
                <a:gd name="T75" fmla="*/ 157 h 168"/>
                <a:gd name="T76" fmla="*/ 7 w 282"/>
                <a:gd name="T77" fmla="*/ 161 h 168"/>
                <a:gd name="T78" fmla="*/ 11 w 282"/>
                <a:gd name="T79" fmla="*/ 165 h 168"/>
                <a:gd name="T80" fmla="*/ 17 w 282"/>
                <a:gd name="T81" fmla="*/ 167 h 168"/>
                <a:gd name="T82" fmla="*/ 23 w 282"/>
                <a:gd name="T83" fmla="*/ 168 h 168"/>
                <a:gd name="T84" fmla="*/ 30 w 282"/>
                <a:gd name="T85" fmla="*/ 168 h 168"/>
                <a:gd name="T86" fmla="*/ 30 w 282"/>
                <a:gd name="T87" fmla="*/ 168 h 168"/>
                <a:gd name="T88" fmla="*/ 248 w 282"/>
                <a:gd name="T89" fmla="*/ 168 h 168"/>
                <a:gd name="T90" fmla="*/ 248 w 282"/>
                <a:gd name="T9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2" h="168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71">
              <a:extLst>
                <a:ext uri="{FF2B5EF4-FFF2-40B4-BE49-F238E27FC236}">
                  <a16:creationId xmlns:a16="http://schemas.microsoft.com/office/drawing/2014/main" id="{780A6355-C2FC-49AC-8405-FA5F07B8F5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097087" y="62261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B7320414-5AF6-435B-BC36-E88DF84A8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92350" y="5983288"/>
              <a:ext cx="384175" cy="206375"/>
            </a:xfrm>
            <a:custGeom>
              <a:avLst/>
              <a:gdLst>
                <a:gd name="T0" fmla="*/ 11 w 242"/>
                <a:gd name="T1" fmla="*/ 130 h 130"/>
                <a:gd name="T2" fmla="*/ 11 w 242"/>
                <a:gd name="T3" fmla="*/ 130 h 130"/>
                <a:gd name="T4" fmla="*/ 5 w 242"/>
                <a:gd name="T5" fmla="*/ 130 h 130"/>
                <a:gd name="T6" fmla="*/ 3 w 242"/>
                <a:gd name="T7" fmla="*/ 129 h 130"/>
                <a:gd name="T8" fmla="*/ 0 w 242"/>
                <a:gd name="T9" fmla="*/ 125 h 130"/>
                <a:gd name="T10" fmla="*/ 0 w 242"/>
                <a:gd name="T11" fmla="*/ 119 h 130"/>
                <a:gd name="T12" fmla="*/ 0 w 242"/>
                <a:gd name="T13" fmla="*/ 119 h 130"/>
                <a:gd name="T14" fmla="*/ 0 w 242"/>
                <a:gd name="T15" fmla="*/ 10 h 130"/>
                <a:gd name="T16" fmla="*/ 0 w 242"/>
                <a:gd name="T17" fmla="*/ 10 h 130"/>
                <a:gd name="T18" fmla="*/ 0 w 242"/>
                <a:gd name="T19" fmla="*/ 5 h 130"/>
                <a:gd name="T20" fmla="*/ 3 w 242"/>
                <a:gd name="T21" fmla="*/ 2 h 130"/>
                <a:gd name="T22" fmla="*/ 5 w 242"/>
                <a:gd name="T23" fmla="*/ 0 h 130"/>
                <a:gd name="T24" fmla="*/ 11 w 242"/>
                <a:gd name="T25" fmla="*/ 0 h 130"/>
                <a:gd name="T26" fmla="*/ 11 w 242"/>
                <a:gd name="T27" fmla="*/ 0 h 130"/>
                <a:gd name="T28" fmla="*/ 231 w 242"/>
                <a:gd name="T29" fmla="*/ 0 h 130"/>
                <a:gd name="T30" fmla="*/ 231 w 242"/>
                <a:gd name="T31" fmla="*/ 0 h 130"/>
                <a:gd name="T32" fmla="*/ 238 w 242"/>
                <a:gd name="T33" fmla="*/ 0 h 130"/>
                <a:gd name="T34" fmla="*/ 241 w 242"/>
                <a:gd name="T35" fmla="*/ 2 h 130"/>
                <a:gd name="T36" fmla="*/ 242 w 242"/>
                <a:gd name="T37" fmla="*/ 5 h 130"/>
                <a:gd name="T38" fmla="*/ 242 w 242"/>
                <a:gd name="T39" fmla="*/ 11 h 130"/>
                <a:gd name="T40" fmla="*/ 242 w 242"/>
                <a:gd name="T41" fmla="*/ 11 h 130"/>
                <a:gd name="T42" fmla="*/ 242 w 242"/>
                <a:gd name="T43" fmla="*/ 118 h 130"/>
                <a:gd name="T44" fmla="*/ 242 w 242"/>
                <a:gd name="T45" fmla="*/ 118 h 130"/>
                <a:gd name="T46" fmla="*/ 242 w 242"/>
                <a:gd name="T47" fmla="*/ 125 h 130"/>
                <a:gd name="T48" fmla="*/ 241 w 242"/>
                <a:gd name="T49" fmla="*/ 129 h 130"/>
                <a:gd name="T50" fmla="*/ 238 w 242"/>
                <a:gd name="T51" fmla="*/ 130 h 130"/>
                <a:gd name="T52" fmla="*/ 231 w 242"/>
                <a:gd name="T53" fmla="*/ 130 h 130"/>
                <a:gd name="T54" fmla="*/ 231 w 242"/>
                <a:gd name="T55" fmla="*/ 130 h 130"/>
                <a:gd name="T56" fmla="*/ 121 w 242"/>
                <a:gd name="T57" fmla="*/ 130 h 130"/>
                <a:gd name="T58" fmla="*/ 121 w 242"/>
                <a:gd name="T59" fmla="*/ 130 h 130"/>
                <a:gd name="T60" fmla="*/ 11 w 242"/>
                <a:gd name="T61" fmla="*/ 130 h 130"/>
                <a:gd name="T62" fmla="*/ 11 w 242"/>
                <a:gd name="T6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130">
                  <a:moveTo>
                    <a:pt x="11" y="130"/>
                  </a:moveTo>
                  <a:lnTo>
                    <a:pt x="11" y="130"/>
                  </a:lnTo>
                  <a:lnTo>
                    <a:pt x="5" y="130"/>
                  </a:lnTo>
                  <a:lnTo>
                    <a:pt x="3" y="129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1" y="2"/>
                  </a:lnTo>
                  <a:lnTo>
                    <a:pt x="242" y="5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2" y="118"/>
                  </a:lnTo>
                  <a:lnTo>
                    <a:pt x="242" y="118"/>
                  </a:lnTo>
                  <a:lnTo>
                    <a:pt x="242" y="125"/>
                  </a:lnTo>
                  <a:lnTo>
                    <a:pt x="241" y="129"/>
                  </a:lnTo>
                  <a:lnTo>
                    <a:pt x="238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1" y="130"/>
                  </a:lnTo>
                  <a:lnTo>
                    <a:pt x="11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id="{35466A90-D441-4FF7-86CD-3C7385545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034088"/>
              <a:ext cx="60325" cy="31750"/>
            </a:xfrm>
            <a:custGeom>
              <a:avLst/>
              <a:gdLst>
                <a:gd name="T0" fmla="*/ 29 w 38"/>
                <a:gd name="T1" fmla="*/ 0 h 20"/>
                <a:gd name="T2" fmla="*/ 29 w 38"/>
                <a:gd name="T3" fmla="*/ 0 h 20"/>
                <a:gd name="T4" fmla="*/ 9 w 38"/>
                <a:gd name="T5" fmla="*/ 0 h 20"/>
                <a:gd name="T6" fmla="*/ 9 w 38"/>
                <a:gd name="T7" fmla="*/ 0 h 20"/>
                <a:gd name="T8" fmla="*/ 5 w 38"/>
                <a:gd name="T9" fmla="*/ 0 h 20"/>
                <a:gd name="T10" fmla="*/ 3 w 38"/>
                <a:gd name="T11" fmla="*/ 3 h 20"/>
                <a:gd name="T12" fmla="*/ 0 w 38"/>
                <a:gd name="T13" fmla="*/ 5 h 20"/>
                <a:gd name="T14" fmla="*/ 0 w 38"/>
                <a:gd name="T15" fmla="*/ 10 h 20"/>
                <a:gd name="T16" fmla="*/ 0 w 38"/>
                <a:gd name="T17" fmla="*/ 10 h 20"/>
                <a:gd name="T18" fmla="*/ 0 w 38"/>
                <a:gd name="T19" fmla="*/ 12 h 20"/>
                <a:gd name="T20" fmla="*/ 1 w 38"/>
                <a:gd name="T21" fmla="*/ 16 h 20"/>
                <a:gd name="T22" fmla="*/ 4 w 38"/>
                <a:gd name="T23" fmla="*/ 17 h 20"/>
                <a:gd name="T24" fmla="*/ 7 w 38"/>
                <a:gd name="T25" fmla="*/ 18 h 20"/>
                <a:gd name="T26" fmla="*/ 7 w 38"/>
                <a:gd name="T27" fmla="*/ 18 h 20"/>
                <a:gd name="T28" fmla="*/ 18 w 38"/>
                <a:gd name="T29" fmla="*/ 20 h 20"/>
                <a:gd name="T30" fmla="*/ 18 w 38"/>
                <a:gd name="T31" fmla="*/ 20 h 20"/>
                <a:gd name="T32" fmla="*/ 18 w 38"/>
                <a:gd name="T33" fmla="*/ 18 h 20"/>
                <a:gd name="T34" fmla="*/ 18 w 38"/>
                <a:gd name="T35" fmla="*/ 18 h 20"/>
                <a:gd name="T36" fmla="*/ 25 w 38"/>
                <a:gd name="T37" fmla="*/ 20 h 20"/>
                <a:gd name="T38" fmla="*/ 29 w 38"/>
                <a:gd name="T39" fmla="*/ 18 h 20"/>
                <a:gd name="T40" fmla="*/ 29 w 38"/>
                <a:gd name="T41" fmla="*/ 18 h 20"/>
                <a:gd name="T42" fmla="*/ 33 w 38"/>
                <a:gd name="T43" fmla="*/ 17 h 20"/>
                <a:gd name="T44" fmla="*/ 37 w 38"/>
                <a:gd name="T45" fmla="*/ 16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5 h 20"/>
                <a:gd name="T54" fmla="*/ 36 w 38"/>
                <a:gd name="T55" fmla="*/ 3 h 20"/>
                <a:gd name="T56" fmla="*/ 33 w 38"/>
                <a:gd name="T57" fmla="*/ 0 h 20"/>
                <a:gd name="T58" fmla="*/ 29 w 38"/>
                <a:gd name="T59" fmla="*/ 0 h 20"/>
                <a:gd name="T60" fmla="*/ 29 w 38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0"/>
                  </a:moveTo>
                  <a:lnTo>
                    <a:pt x="2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5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7" y="16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05C19D74-F51F-43B3-9498-315001711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108700"/>
              <a:ext cx="60325" cy="31750"/>
            </a:xfrm>
            <a:custGeom>
              <a:avLst/>
              <a:gdLst>
                <a:gd name="T0" fmla="*/ 29 w 38"/>
                <a:gd name="T1" fmla="*/ 1 h 20"/>
                <a:gd name="T2" fmla="*/ 29 w 38"/>
                <a:gd name="T3" fmla="*/ 1 h 20"/>
                <a:gd name="T4" fmla="*/ 18 w 38"/>
                <a:gd name="T5" fmla="*/ 0 h 20"/>
                <a:gd name="T6" fmla="*/ 7 w 38"/>
                <a:gd name="T7" fmla="*/ 1 h 20"/>
                <a:gd name="T8" fmla="*/ 7 w 38"/>
                <a:gd name="T9" fmla="*/ 1 h 20"/>
                <a:gd name="T10" fmla="*/ 4 w 38"/>
                <a:gd name="T11" fmla="*/ 2 h 20"/>
                <a:gd name="T12" fmla="*/ 1 w 38"/>
                <a:gd name="T13" fmla="*/ 3 h 20"/>
                <a:gd name="T14" fmla="*/ 0 w 38"/>
                <a:gd name="T15" fmla="*/ 7 h 20"/>
                <a:gd name="T16" fmla="*/ 0 w 38"/>
                <a:gd name="T17" fmla="*/ 9 h 20"/>
                <a:gd name="T18" fmla="*/ 0 w 38"/>
                <a:gd name="T19" fmla="*/ 9 h 20"/>
                <a:gd name="T20" fmla="*/ 0 w 38"/>
                <a:gd name="T21" fmla="*/ 13 h 20"/>
                <a:gd name="T22" fmla="*/ 1 w 38"/>
                <a:gd name="T23" fmla="*/ 17 h 20"/>
                <a:gd name="T24" fmla="*/ 4 w 38"/>
                <a:gd name="T25" fmla="*/ 18 h 20"/>
                <a:gd name="T26" fmla="*/ 7 w 38"/>
                <a:gd name="T27" fmla="*/ 19 h 20"/>
                <a:gd name="T28" fmla="*/ 7 w 38"/>
                <a:gd name="T29" fmla="*/ 19 h 20"/>
                <a:gd name="T30" fmla="*/ 18 w 38"/>
                <a:gd name="T31" fmla="*/ 20 h 20"/>
                <a:gd name="T32" fmla="*/ 18 w 38"/>
                <a:gd name="T33" fmla="*/ 20 h 20"/>
                <a:gd name="T34" fmla="*/ 18 w 38"/>
                <a:gd name="T35" fmla="*/ 19 h 20"/>
                <a:gd name="T36" fmla="*/ 18 w 38"/>
                <a:gd name="T37" fmla="*/ 19 h 20"/>
                <a:gd name="T38" fmla="*/ 29 w 38"/>
                <a:gd name="T39" fmla="*/ 19 h 20"/>
                <a:gd name="T40" fmla="*/ 29 w 38"/>
                <a:gd name="T41" fmla="*/ 19 h 20"/>
                <a:gd name="T42" fmla="*/ 33 w 38"/>
                <a:gd name="T43" fmla="*/ 18 h 20"/>
                <a:gd name="T44" fmla="*/ 36 w 38"/>
                <a:gd name="T45" fmla="*/ 17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6 h 20"/>
                <a:gd name="T54" fmla="*/ 37 w 38"/>
                <a:gd name="T55" fmla="*/ 3 h 20"/>
                <a:gd name="T56" fmla="*/ 33 w 38"/>
                <a:gd name="T57" fmla="*/ 1 h 20"/>
                <a:gd name="T58" fmla="*/ 29 w 38"/>
                <a:gd name="T59" fmla="*/ 1 h 20"/>
                <a:gd name="T60" fmla="*/ 29 w 38"/>
                <a:gd name="T6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1"/>
                  </a:moveTo>
                  <a:lnTo>
                    <a:pt x="29" y="1"/>
                  </a:lnTo>
                  <a:lnTo>
                    <a:pt x="1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6"/>
                  </a:lnTo>
                  <a:lnTo>
                    <a:pt x="37" y="3"/>
                  </a:lnTo>
                  <a:lnTo>
                    <a:pt x="33" y="1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6A9A98E1-8223-45C9-8362-4A6705F3A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7087" y="5851525"/>
              <a:ext cx="484188" cy="33338"/>
            </a:xfrm>
            <a:custGeom>
              <a:avLst/>
              <a:gdLst>
                <a:gd name="T0" fmla="*/ 288 w 305"/>
                <a:gd name="T1" fmla="*/ 0 h 21"/>
                <a:gd name="T2" fmla="*/ 288 w 305"/>
                <a:gd name="T3" fmla="*/ 0 h 21"/>
                <a:gd name="T4" fmla="*/ 15 w 305"/>
                <a:gd name="T5" fmla="*/ 0 h 21"/>
                <a:gd name="T6" fmla="*/ 15 w 305"/>
                <a:gd name="T7" fmla="*/ 0 h 21"/>
                <a:gd name="T8" fmla="*/ 9 w 305"/>
                <a:gd name="T9" fmla="*/ 1 h 21"/>
                <a:gd name="T10" fmla="*/ 9 w 305"/>
                <a:gd name="T11" fmla="*/ 1 h 21"/>
                <a:gd name="T12" fmla="*/ 6 w 305"/>
                <a:gd name="T13" fmla="*/ 1 h 21"/>
                <a:gd name="T14" fmla="*/ 2 w 305"/>
                <a:gd name="T15" fmla="*/ 4 h 21"/>
                <a:gd name="T16" fmla="*/ 0 w 305"/>
                <a:gd name="T17" fmla="*/ 6 h 21"/>
                <a:gd name="T18" fmla="*/ 0 w 305"/>
                <a:gd name="T19" fmla="*/ 11 h 21"/>
                <a:gd name="T20" fmla="*/ 0 w 305"/>
                <a:gd name="T21" fmla="*/ 11 h 21"/>
                <a:gd name="T22" fmla="*/ 0 w 305"/>
                <a:gd name="T23" fmla="*/ 15 h 21"/>
                <a:gd name="T24" fmla="*/ 2 w 305"/>
                <a:gd name="T25" fmla="*/ 17 h 21"/>
                <a:gd name="T26" fmla="*/ 6 w 305"/>
                <a:gd name="T27" fmla="*/ 20 h 21"/>
                <a:gd name="T28" fmla="*/ 9 w 305"/>
                <a:gd name="T29" fmla="*/ 20 h 21"/>
                <a:gd name="T30" fmla="*/ 9 w 305"/>
                <a:gd name="T31" fmla="*/ 20 h 21"/>
                <a:gd name="T32" fmla="*/ 19 w 305"/>
                <a:gd name="T33" fmla="*/ 21 h 21"/>
                <a:gd name="T34" fmla="*/ 19 w 305"/>
                <a:gd name="T35" fmla="*/ 21 h 21"/>
                <a:gd name="T36" fmla="*/ 152 w 305"/>
                <a:gd name="T37" fmla="*/ 21 h 21"/>
                <a:gd name="T38" fmla="*/ 152 w 305"/>
                <a:gd name="T39" fmla="*/ 21 h 21"/>
                <a:gd name="T40" fmla="*/ 152 w 305"/>
                <a:gd name="T41" fmla="*/ 21 h 21"/>
                <a:gd name="T42" fmla="*/ 152 w 305"/>
                <a:gd name="T43" fmla="*/ 21 h 21"/>
                <a:gd name="T44" fmla="*/ 173 w 305"/>
                <a:gd name="T45" fmla="*/ 21 h 21"/>
                <a:gd name="T46" fmla="*/ 173 w 305"/>
                <a:gd name="T47" fmla="*/ 21 h 21"/>
                <a:gd name="T48" fmla="*/ 292 w 305"/>
                <a:gd name="T49" fmla="*/ 21 h 21"/>
                <a:gd name="T50" fmla="*/ 292 w 305"/>
                <a:gd name="T51" fmla="*/ 21 h 21"/>
                <a:gd name="T52" fmla="*/ 298 w 305"/>
                <a:gd name="T53" fmla="*/ 20 h 21"/>
                <a:gd name="T54" fmla="*/ 302 w 305"/>
                <a:gd name="T55" fmla="*/ 17 h 21"/>
                <a:gd name="T56" fmla="*/ 304 w 305"/>
                <a:gd name="T57" fmla="*/ 15 h 21"/>
                <a:gd name="T58" fmla="*/ 305 w 305"/>
                <a:gd name="T59" fmla="*/ 10 h 21"/>
                <a:gd name="T60" fmla="*/ 305 w 305"/>
                <a:gd name="T61" fmla="*/ 10 h 21"/>
                <a:gd name="T62" fmla="*/ 304 w 305"/>
                <a:gd name="T63" fmla="*/ 6 h 21"/>
                <a:gd name="T64" fmla="*/ 302 w 305"/>
                <a:gd name="T65" fmla="*/ 3 h 21"/>
                <a:gd name="T66" fmla="*/ 298 w 305"/>
                <a:gd name="T67" fmla="*/ 1 h 21"/>
                <a:gd name="T68" fmla="*/ 292 w 305"/>
                <a:gd name="T69" fmla="*/ 0 h 21"/>
                <a:gd name="T70" fmla="*/ 292 w 305"/>
                <a:gd name="T71" fmla="*/ 0 h 21"/>
                <a:gd name="T72" fmla="*/ 288 w 305"/>
                <a:gd name="T73" fmla="*/ 0 h 21"/>
                <a:gd name="T74" fmla="*/ 288 w 305"/>
                <a:gd name="T7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1">
                  <a:moveTo>
                    <a:pt x="288" y="0"/>
                  </a:moveTo>
                  <a:lnTo>
                    <a:pt x="288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292" y="21"/>
                  </a:lnTo>
                  <a:lnTo>
                    <a:pt x="292" y="21"/>
                  </a:lnTo>
                  <a:lnTo>
                    <a:pt x="298" y="20"/>
                  </a:lnTo>
                  <a:lnTo>
                    <a:pt x="302" y="17"/>
                  </a:lnTo>
                  <a:lnTo>
                    <a:pt x="304" y="15"/>
                  </a:lnTo>
                  <a:lnTo>
                    <a:pt x="305" y="10"/>
                  </a:lnTo>
                  <a:lnTo>
                    <a:pt x="305" y="10"/>
                  </a:lnTo>
                  <a:lnTo>
                    <a:pt x="304" y="6"/>
                  </a:lnTo>
                  <a:lnTo>
                    <a:pt x="302" y="3"/>
                  </a:lnTo>
                  <a:lnTo>
                    <a:pt x="298" y="1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6">
              <a:extLst>
                <a:ext uri="{FF2B5EF4-FFF2-40B4-BE49-F238E27FC236}">
                  <a16:creationId xmlns:a16="http://schemas.microsoft.com/office/drawing/2014/main" id="{7E154100-AE73-433E-B735-ABDA5FBAE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7900" y="5853113"/>
              <a:ext cx="31750" cy="30163"/>
            </a:xfrm>
            <a:custGeom>
              <a:avLst/>
              <a:gdLst>
                <a:gd name="T0" fmla="*/ 0 w 20"/>
                <a:gd name="T1" fmla="*/ 10 h 19"/>
                <a:gd name="T2" fmla="*/ 0 w 20"/>
                <a:gd name="T3" fmla="*/ 10 h 19"/>
                <a:gd name="T4" fmla="*/ 2 w 20"/>
                <a:gd name="T5" fmla="*/ 14 h 19"/>
                <a:gd name="T6" fmla="*/ 4 w 20"/>
                <a:gd name="T7" fmla="*/ 16 h 19"/>
                <a:gd name="T8" fmla="*/ 7 w 20"/>
                <a:gd name="T9" fmla="*/ 19 h 19"/>
                <a:gd name="T10" fmla="*/ 10 w 20"/>
                <a:gd name="T11" fmla="*/ 19 h 19"/>
                <a:gd name="T12" fmla="*/ 10 w 20"/>
                <a:gd name="T13" fmla="*/ 19 h 19"/>
                <a:gd name="T14" fmla="*/ 15 w 20"/>
                <a:gd name="T15" fmla="*/ 19 h 19"/>
                <a:gd name="T16" fmla="*/ 18 w 20"/>
                <a:gd name="T17" fmla="*/ 16 h 19"/>
                <a:gd name="T18" fmla="*/ 20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20 w 20"/>
                <a:gd name="T25" fmla="*/ 5 h 19"/>
                <a:gd name="T26" fmla="*/ 18 w 20"/>
                <a:gd name="T27" fmla="*/ 3 h 19"/>
                <a:gd name="T28" fmla="*/ 15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8 w 20"/>
                <a:gd name="T35" fmla="*/ 0 h 19"/>
                <a:gd name="T36" fmla="*/ 4 w 20"/>
                <a:gd name="T37" fmla="*/ 3 h 19"/>
                <a:gd name="T38" fmla="*/ 2 w 20"/>
                <a:gd name="T39" fmla="*/ 7 h 19"/>
                <a:gd name="T40" fmla="*/ 0 w 20"/>
                <a:gd name="T41" fmla="*/ 10 h 19"/>
                <a:gd name="T42" fmla="*/ 0 w 20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7">
              <a:extLst>
                <a:ext uri="{FF2B5EF4-FFF2-40B4-BE49-F238E27FC236}">
                  <a16:creationId xmlns:a16="http://schemas.microsoft.com/office/drawing/2014/main" id="{F36752FC-707D-4140-9436-5EBAD5AEA4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12987" y="5853113"/>
              <a:ext cx="30163" cy="30163"/>
            </a:xfrm>
            <a:custGeom>
              <a:avLst/>
              <a:gdLst>
                <a:gd name="T0" fmla="*/ 0 w 19"/>
                <a:gd name="T1" fmla="*/ 10 h 19"/>
                <a:gd name="T2" fmla="*/ 0 w 19"/>
                <a:gd name="T3" fmla="*/ 10 h 19"/>
                <a:gd name="T4" fmla="*/ 1 w 19"/>
                <a:gd name="T5" fmla="*/ 14 h 19"/>
                <a:gd name="T6" fmla="*/ 4 w 19"/>
                <a:gd name="T7" fmla="*/ 16 h 19"/>
                <a:gd name="T8" fmla="*/ 6 w 19"/>
                <a:gd name="T9" fmla="*/ 19 h 19"/>
                <a:gd name="T10" fmla="*/ 10 w 19"/>
                <a:gd name="T11" fmla="*/ 19 h 19"/>
                <a:gd name="T12" fmla="*/ 10 w 19"/>
                <a:gd name="T13" fmla="*/ 19 h 19"/>
                <a:gd name="T14" fmla="*/ 13 w 19"/>
                <a:gd name="T15" fmla="*/ 19 h 19"/>
                <a:gd name="T16" fmla="*/ 17 w 19"/>
                <a:gd name="T17" fmla="*/ 16 h 19"/>
                <a:gd name="T18" fmla="*/ 18 w 19"/>
                <a:gd name="T19" fmla="*/ 14 h 19"/>
                <a:gd name="T20" fmla="*/ 19 w 19"/>
                <a:gd name="T21" fmla="*/ 10 h 19"/>
                <a:gd name="T22" fmla="*/ 19 w 19"/>
                <a:gd name="T23" fmla="*/ 10 h 19"/>
                <a:gd name="T24" fmla="*/ 19 w 19"/>
                <a:gd name="T25" fmla="*/ 5 h 19"/>
                <a:gd name="T26" fmla="*/ 17 w 19"/>
                <a:gd name="T27" fmla="*/ 3 h 19"/>
                <a:gd name="T28" fmla="*/ 15 w 19"/>
                <a:gd name="T29" fmla="*/ 0 h 19"/>
                <a:gd name="T30" fmla="*/ 11 w 19"/>
                <a:gd name="T31" fmla="*/ 0 h 19"/>
                <a:gd name="T32" fmla="*/ 11 w 19"/>
                <a:gd name="T33" fmla="*/ 0 h 19"/>
                <a:gd name="T34" fmla="*/ 6 w 19"/>
                <a:gd name="T35" fmla="*/ 0 h 19"/>
                <a:gd name="T36" fmla="*/ 4 w 19"/>
                <a:gd name="T37" fmla="*/ 3 h 19"/>
                <a:gd name="T38" fmla="*/ 1 w 19"/>
                <a:gd name="T39" fmla="*/ 5 h 19"/>
                <a:gd name="T40" fmla="*/ 0 w 19"/>
                <a:gd name="T41" fmla="*/ 10 h 19"/>
                <a:gd name="T42" fmla="*/ 0 w 19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9">
                  <a:moveTo>
                    <a:pt x="0" y="1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4F16A205-5674-4632-AAAF-98FDB9B36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79637" y="5853113"/>
              <a:ext cx="31750" cy="30163"/>
            </a:xfrm>
            <a:custGeom>
              <a:avLst/>
              <a:gdLst>
                <a:gd name="T0" fmla="*/ 0 w 20"/>
                <a:gd name="T1" fmla="*/ 9 h 19"/>
                <a:gd name="T2" fmla="*/ 0 w 20"/>
                <a:gd name="T3" fmla="*/ 9 h 19"/>
                <a:gd name="T4" fmla="*/ 0 w 20"/>
                <a:gd name="T5" fmla="*/ 14 h 19"/>
                <a:gd name="T6" fmla="*/ 3 w 20"/>
                <a:gd name="T7" fmla="*/ 16 h 19"/>
                <a:gd name="T8" fmla="*/ 5 w 20"/>
                <a:gd name="T9" fmla="*/ 19 h 19"/>
                <a:gd name="T10" fmla="*/ 9 w 20"/>
                <a:gd name="T11" fmla="*/ 19 h 19"/>
                <a:gd name="T12" fmla="*/ 9 w 20"/>
                <a:gd name="T13" fmla="*/ 19 h 19"/>
                <a:gd name="T14" fmla="*/ 14 w 20"/>
                <a:gd name="T15" fmla="*/ 19 h 19"/>
                <a:gd name="T16" fmla="*/ 16 w 20"/>
                <a:gd name="T17" fmla="*/ 16 h 19"/>
                <a:gd name="T18" fmla="*/ 19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19 w 20"/>
                <a:gd name="T25" fmla="*/ 5 h 19"/>
                <a:gd name="T26" fmla="*/ 17 w 20"/>
                <a:gd name="T27" fmla="*/ 3 h 19"/>
                <a:gd name="T28" fmla="*/ 14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6 w 20"/>
                <a:gd name="T35" fmla="*/ 0 h 19"/>
                <a:gd name="T36" fmla="*/ 3 w 20"/>
                <a:gd name="T37" fmla="*/ 3 h 19"/>
                <a:gd name="T38" fmla="*/ 0 w 20"/>
                <a:gd name="T39" fmla="*/ 5 h 19"/>
                <a:gd name="T40" fmla="*/ 0 w 20"/>
                <a:gd name="T41" fmla="*/ 9 h 19"/>
                <a:gd name="T42" fmla="*/ 0 w 20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E93E9602-4AE8-4608-9D1E-9E8B54634D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236787" y="5451475"/>
              <a:ext cx="61913" cy="98425"/>
            </a:xfrm>
            <a:custGeom>
              <a:avLst/>
              <a:gdLst>
                <a:gd name="T0" fmla="*/ 0 w 39"/>
                <a:gd name="T1" fmla="*/ 31 h 62"/>
                <a:gd name="T2" fmla="*/ 0 w 39"/>
                <a:gd name="T3" fmla="*/ 8 h 62"/>
                <a:gd name="T4" fmla="*/ 1 w 39"/>
                <a:gd name="T5" fmla="*/ 2 h 62"/>
                <a:gd name="T6" fmla="*/ 7 w 39"/>
                <a:gd name="T7" fmla="*/ 0 h 62"/>
                <a:gd name="T8" fmla="*/ 17 w 39"/>
                <a:gd name="T9" fmla="*/ 0 h 62"/>
                <a:gd name="T10" fmla="*/ 22 w 39"/>
                <a:gd name="T11" fmla="*/ 0 h 62"/>
                <a:gd name="T12" fmla="*/ 28 w 39"/>
                <a:gd name="T13" fmla="*/ 4 h 62"/>
                <a:gd name="T14" fmla="*/ 33 w 39"/>
                <a:gd name="T15" fmla="*/ 10 h 62"/>
                <a:gd name="T16" fmla="*/ 34 w 39"/>
                <a:gd name="T17" fmla="*/ 19 h 62"/>
                <a:gd name="T18" fmla="*/ 33 w 39"/>
                <a:gd name="T19" fmla="*/ 24 h 62"/>
                <a:gd name="T20" fmla="*/ 34 w 39"/>
                <a:gd name="T21" fmla="*/ 30 h 62"/>
                <a:gd name="T22" fmla="*/ 37 w 39"/>
                <a:gd name="T23" fmla="*/ 33 h 62"/>
                <a:gd name="T24" fmla="*/ 39 w 39"/>
                <a:gd name="T25" fmla="*/ 44 h 62"/>
                <a:gd name="T26" fmla="*/ 37 w 39"/>
                <a:gd name="T27" fmla="*/ 51 h 62"/>
                <a:gd name="T28" fmla="*/ 30 w 39"/>
                <a:gd name="T29" fmla="*/ 59 h 62"/>
                <a:gd name="T30" fmla="*/ 19 w 39"/>
                <a:gd name="T31" fmla="*/ 62 h 62"/>
                <a:gd name="T32" fmla="*/ 6 w 39"/>
                <a:gd name="T33" fmla="*/ 62 h 62"/>
                <a:gd name="T34" fmla="*/ 3 w 39"/>
                <a:gd name="T35" fmla="*/ 62 h 62"/>
                <a:gd name="T36" fmla="*/ 0 w 39"/>
                <a:gd name="T37" fmla="*/ 58 h 62"/>
                <a:gd name="T38" fmla="*/ 0 w 39"/>
                <a:gd name="T39" fmla="*/ 55 h 62"/>
                <a:gd name="T40" fmla="*/ 0 w 39"/>
                <a:gd name="T41" fmla="*/ 31 h 62"/>
                <a:gd name="T42" fmla="*/ 11 w 39"/>
                <a:gd name="T43" fmla="*/ 35 h 62"/>
                <a:gd name="T44" fmla="*/ 11 w 39"/>
                <a:gd name="T45" fmla="*/ 49 h 62"/>
                <a:gd name="T46" fmla="*/ 12 w 39"/>
                <a:gd name="T47" fmla="*/ 51 h 62"/>
                <a:gd name="T48" fmla="*/ 15 w 39"/>
                <a:gd name="T49" fmla="*/ 51 h 62"/>
                <a:gd name="T50" fmla="*/ 25 w 39"/>
                <a:gd name="T51" fmla="*/ 48 h 62"/>
                <a:gd name="T52" fmla="*/ 29 w 39"/>
                <a:gd name="T53" fmla="*/ 42 h 62"/>
                <a:gd name="T54" fmla="*/ 26 w 39"/>
                <a:gd name="T55" fmla="*/ 37 h 62"/>
                <a:gd name="T56" fmla="*/ 18 w 39"/>
                <a:gd name="T57" fmla="*/ 35 h 62"/>
                <a:gd name="T58" fmla="*/ 11 w 39"/>
                <a:gd name="T59" fmla="*/ 35 h 62"/>
                <a:gd name="T60" fmla="*/ 11 w 39"/>
                <a:gd name="T61" fmla="*/ 25 h 62"/>
                <a:gd name="T62" fmla="*/ 22 w 39"/>
                <a:gd name="T63" fmla="*/ 20 h 62"/>
                <a:gd name="T64" fmla="*/ 23 w 39"/>
                <a:gd name="T65" fmla="*/ 18 h 62"/>
                <a:gd name="T66" fmla="*/ 22 w 39"/>
                <a:gd name="T67" fmla="*/ 14 h 62"/>
                <a:gd name="T68" fmla="*/ 11 w 39"/>
                <a:gd name="T69" fmla="*/ 9 h 62"/>
                <a:gd name="T70" fmla="*/ 11 w 39"/>
                <a:gd name="T71" fmla="*/ 2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" h="62">
                  <a:moveTo>
                    <a:pt x="0" y="31"/>
                  </a:moveTo>
                  <a:lnTo>
                    <a:pt x="0" y="3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28" y="4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4" y="14"/>
                  </a:lnTo>
                  <a:lnTo>
                    <a:pt x="34" y="19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3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5" y="55"/>
                  </a:lnTo>
                  <a:lnTo>
                    <a:pt x="30" y="59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11" y="35"/>
                  </a:moveTo>
                  <a:lnTo>
                    <a:pt x="11" y="35"/>
                  </a:lnTo>
                  <a:lnTo>
                    <a:pt x="9" y="44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22" y="51"/>
                  </a:lnTo>
                  <a:lnTo>
                    <a:pt x="25" y="48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1" y="35"/>
                  </a:lnTo>
                  <a:lnTo>
                    <a:pt x="11" y="35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17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7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54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675553D-9092-4022-8920-F84F3CDD7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47862" y="5529263"/>
              <a:ext cx="85725" cy="85725"/>
            </a:xfrm>
            <a:custGeom>
              <a:avLst/>
              <a:gdLst>
                <a:gd name="T0" fmla="*/ 22 w 54"/>
                <a:gd name="T1" fmla="*/ 32 h 54"/>
                <a:gd name="T2" fmla="*/ 22 w 54"/>
                <a:gd name="T3" fmla="*/ 32 h 54"/>
                <a:gd name="T4" fmla="*/ 13 w 54"/>
                <a:gd name="T5" fmla="*/ 32 h 54"/>
                <a:gd name="T6" fmla="*/ 6 w 54"/>
                <a:gd name="T7" fmla="*/ 31 h 54"/>
                <a:gd name="T8" fmla="*/ 6 w 54"/>
                <a:gd name="T9" fmla="*/ 31 h 54"/>
                <a:gd name="T10" fmla="*/ 2 w 54"/>
                <a:gd name="T11" fmla="*/ 30 h 54"/>
                <a:gd name="T12" fmla="*/ 0 w 54"/>
                <a:gd name="T13" fmla="*/ 27 h 54"/>
                <a:gd name="T14" fmla="*/ 0 w 54"/>
                <a:gd name="T15" fmla="*/ 27 h 54"/>
                <a:gd name="T16" fmla="*/ 2 w 54"/>
                <a:gd name="T17" fmla="*/ 25 h 54"/>
                <a:gd name="T18" fmla="*/ 6 w 54"/>
                <a:gd name="T19" fmla="*/ 22 h 54"/>
                <a:gd name="T20" fmla="*/ 6 w 54"/>
                <a:gd name="T21" fmla="*/ 22 h 54"/>
                <a:gd name="T22" fmla="*/ 13 w 54"/>
                <a:gd name="T23" fmla="*/ 22 h 54"/>
                <a:gd name="T24" fmla="*/ 22 w 54"/>
                <a:gd name="T25" fmla="*/ 22 h 54"/>
                <a:gd name="T26" fmla="*/ 22 w 54"/>
                <a:gd name="T27" fmla="*/ 22 h 54"/>
                <a:gd name="T28" fmla="*/ 22 w 54"/>
                <a:gd name="T29" fmla="*/ 14 h 54"/>
                <a:gd name="T30" fmla="*/ 22 w 54"/>
                <a:gd name="T31" fmla="*/ 5 h 54"/>
                <a:gd name="T32" fmla="*/ 22 w 54"/>
                <a:gd name="T33" fmla="*/ 5 h 54"/>
                <a:gd name="T34" fmla="*/ 24 w 54"/>
                <a:gd name="T35" fmla="*/ 3 h 54"/>
                <a:gd name="T36" fmla="*/ 27 w 54"/>
                <a:gd name="T37" fmla="*/ 0 h 54"/>
                <a:gd name="T38" fmla="*/ 27 w 54"/>
                <a:gd name="T39" fmla="*/ 0 h 54"/>
                <a:gd name="T40" fmla="*/ 29 w 54"/>
                <a:gd name="T41" fmla="*/ 0 h 54"/>
                <a:gd name="T42" fmla="*/ 30 w 54"/>
                <a:gd name="T43" fmla="*/ 2 h 54"/>
                <a:gd name="T44" fmla="*/ 32 w 54"/>
                <a:gd name="T45" fmla="*/ 4 h 54"/>
                <a:gd name="T46" fmla="*/ 32 w 54"/>
                <a:gd name="T47" fmla="*/ 6 h 54"/>
                <a:gd name="T48" fmla="*/ 32 w 54"/>
                <a:gd name="T49" fmla="*/ 6 h 54"/>
                <a:gd name="T50" fmla="*/ 32 w 54"/>
                <a:gd name="T51" fmla="*/ 22 h 54"/>
                <a:gd name="T52" fmla="*/ 32 w 54"/>
                <a:gd name="T53" fmla="*/ 22 h 54"/>
                <a:gd name="T54" fmla="*/ 40 w 54"/>
                <a:gd name="T55" fmla="*/ 22 h 54"/>
                <a:gd name="T56" fmla="*/ 47 w 54"/>
                <a:gd name="T57" fmla="*/ 22 h 54"/>
                <a:gd name="T58" fmla="*/ 47 w 54"/>
                <a:gd name="T59" fmla="*/ 22 h 54"/>
                <a:gd name="T60" fmla="*/ 51 w 54"/>
                <a:gd name="T61" fmla="*/ 24 h 54"/>
                <a:gd name="T62" fmla="*/ 54 w 54"/>
                <a:gd name="T63" fmla="*/ 27 h 54"/>
                <a:gd name="T64" fmla="*/ 54 w 54"/>
                <a:gd name="T65" fmla="*/ 27 h 54"/>
                <a:gd name="T66" fmla="*/ 54 w 54"/>
                <a:gd name="T67" fmla="*/ 30 h 54"/>
                <a:gd name="T68" fmla="*/ 52 w 54"/>
                <a:gd name="T69" fmla="*/ 31 h 54"/>
                <a:gd name="T70" fmla="*/ 47 w 54"/>
                <a:gd name="T71" fmla="*/ 32 h 54"/>
                <a:gd name="T72" fmla="*/ 47 w 54"/>
                <a:gd name="T73" fmla="*/ 32 h 54"/>
                <a:gd name="T74" fmla="*/ 32 w 54"/>
                <a:gd name="T75" fmla="*/ 32 h 54"/>
                <a:gd name="T76" fmla="*/ 32 w 54"/>
                <a:gd name="T77" fmla="*/ 32 h 54"/>
                <a:gd name="T78" fmla="*/ 32 w 54"/>
                <a:gd name="T79" fmla="*/ 39 h 54"/>
                <a:gd name="T80" fmla="*/ 32 w 54"/>
                <a:gd name="T81" fmla="*/ 48 h 54"/>
                <a:gd name="T82" fmla="*/ 32 w 54"/>
                <a:gd name="T83" fmla="*/ 48 h 54"/>
                <a:gd name="T84" fmla="*/ 30 w 54"/>
                <a:gd name="T85" fmla="*/ 52 h 54"/>
                <a:gd name="T86" fmla="*/ 27 w 54"/>
                <a:gd name="T87" fmla="*/ 54 h 54"/>
                <a:gd name="T88" fmla="*/ 27 w 54"/>
                <a:gd name="T89" fmla="*/ 54 h 54"/>
                <a:gd name="T90" fmla="*/ 24 w 54"/>
                <a:gd name="T91" fmla="*/ 54 h 54"/>
                <a:gd name="T92" fmla="*/ 23 w 54"/>
                <a:gd name="T93" fmla="*/ 53 h 54"/>
                <a:gd name="T94" fmla="*/ 22 w 54"/>
                <a:gd name="T95" fmla="*/ 50 h 54"/>
                <a:gd name="T96" fmla="*/ 22 w 54"/>
                <a:gd name="T97" fmla="*/ 48 h 54"/>
                <a:gd name="T98" fmla="*/ 22 w 54"/>
                <a:gd name="T99" fmla="*/ 48 h 54"/>
                <a:gd name="T100" fmla="*/ 22 w 54"/>
                <a:gd name="T101" fmla="*/ 32 h 54"/>
                <a:gd name="T102" fmla="*/ 22 w 54"/>
                <a:gd name="T10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" h="54">
                  <a:moveTo>
                    <a:pt x="22" y="32"/>
                  </a:moveTo>
                  <a:lnTo>
                    <a:pt x="22" y="32"/>
                  </a:lnTo>
                  <a:lnTo>
                    <a:pt x="13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51" y="24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2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3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4C051FFF-438C-49AC-B1BB-B6102E8D4A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05087" y="5602288"/>
              <a:ext cx="152400" cy="188913"/>
            </a:xfrm>
            <a:custGeom>
              <a:avLst/>
              <a:gdLst>
                <a:gd name="T0" fmla="*/ 96 w 96"/>
                <a:gd name="T1" fmla="*/ 111 h 119"/>
                <a:gd name="T2" fmla="*/ 96 w 96"/>
                <a:gd name="T3" fmla="*/ 111 h 119"/>
                <a:gd name="T4" fmla="*/ 92 w 96"/>
                <a:gd name="T5" fmla="*/ 116 h 119"/>
                <a:gd name="T6" fmla="*/ 90 w 96"/>
                <a:gd name="T7" fmla="*/ 117 h 119"/>
                <a:gd name="T8" fmla="*/ 87 w 96"/>
                <a:gd name="T9" fmla="*/ 118 h 119"/>
                <a:gd name="T10" fmla="*/ 87 w 96"/>
                <a:gd name="T11" fmla="*/ 118 h 119"/>
                <a:gd name="T12" fmla="*/ 85 w 96"/>
                <a:gd name="T13" fmla="*/ 118 h 119"/>
                <a:gd name="T14" fmla="*/ 82 w 96"/>
                <a:gd name="T15" fmla="*/ 117 h 119"/>
                <a:gd name="T16" fmla="*/ 78 w 96"/>
                <a:gd name="T17" fmla="*/ 113 h 119"/>
                <a:gd name="T18" fmla="*/ 78 w 96"/>
                <a:gd name="T19" fmla="*/ 113 h 119"/>
                <a:gd name="T20" fmla="*/ 73 w 96"/>
                <a:gd name="T21" fmla="*/ 106 h 119"/>
                <a:gd name="T22" fmla="*/ 70 w 96"/>
                <a:gd name="T23" fmla="*/ 97 h 119"/>
                <a:gd name="T24" fmla="*/ 70 w 96"/>
                <a:gd name="T25" fmla="*/ 97 h 119"/>
                <a:gd name="T26" fmla="*/ 69 w 96"/>
                <a:gd name="T27" fmla="*/ 94 h 119"/>
                <a:gd name="T28" fmla="*/ 68 w 96"/>
                <a:gd name="T29" fmla="*/ 92 h 119"/>
                <a:gd name="T30" fmla="*/ 64 w 96"/>
                <a:gd name="T31" fmla="*/ 91 h 119"/>
                <a:gd name="T32" fmla="*/ 62 w 96"/>
                <a:gd name="T33" fmla="*/ 91 h 119"/>
                <a:gd name="T34" fmla="*/ 62 w 96"/>
                <a:gd name="T35" fmla="*/ 91 h 119"/>
                <a:gd name="T36" fmla="*/ 47 w 96"/>
                <a:gd name="T37" fmla="*/ 91 h 119"/>
                <a:gd name="T38" fmla="*/ 33 w 96"/>
                <a:gd name="T39" fmla="*/ 91 h 119"/>
                <a:gd name="T40" fmla="*/ 33 w 96"/>
                <a:gd name="T41" fmla="*/ 91 h 119"/>
                <a:gd name="T42" fmla="*/ 30 w 96"/>
                <a:gd name="T43" fmla="*/ 92 h 119"/>
                <a:gd name="T44" fmla="*/ 26 w 96"/>
                <a:gd name="T45" fmla="*/ 96 h 119"/>
                <a:gd name="T46" fmla="*/ 26 w 96"/>
                <a:gd name="T47" fmla="*/ 96 h 119"/>
                <a:gd name="T48" fmla="*/ 22 w 96"/>
                <a:gd name="T49" fmla="*/ 103 h 119"/>
                <a:gd name="T50" fmla="*/ 20 w 96"/>
                <a:gd name="T51" fmla="*/ 111 h 119"/>
                <a:gd name="T52" fmla="*/ 20 w 96"/>
                <a:gd name="T53" fmla="*/ 111 h 119"/>
                <a:gd name="T54" fmla="*/ 18 w 96"/>
                <a:gd name="T55" fmla="*/ 116 h 119"/>
                <a:gd name="T56" fmla="*/ 14 w 96"/>
                <a:gd name="T57" fmla="*/ 118 h 119"/>
                <a:gd name="T58" fmla="*/ 10 w 96"/>
                <a:gd name="T59" fmla="*/ 119 h 119"/>
                <a:gd name="T60" fmla="*/ 7 w 96"/>
                <a:gd name="T61" fmla="*/ 118 h 119"/>
                <a:gd name="T62" fmla="*/ 7 w 96"/>
                <a:gd name="T63" fmla="*/ 118 h 119"/>
                <a:gd name="T64" fmla="*/ 3 w 96"/>
                <a:gd name="T65" fmla="*/ 116 h 119"/>
                <a:gd name="T66" fmla="*/ 0 w 96"/>
                <a:gd name="T67" fmla="*/ 112 h 119"/>
                <a:gd name="T68" fmla="*/ 0 w 96"/>
                <a:gd name="T69" fmla="*/ 108 h 119"/>
                <a:gd name="T70" fmla="*/ 0 w 96"/>
                <a:gd name="T71" fmla="*/ 105 h 119"/>
                <a:gd name="T72" fmla="*/ 0 w 96"/>
                <a:gd name="T73" fmla="*/ 105 h 119"/>
                <a:gd name="T74" fmla="*/ 13 w 96"/>
                <a:gd name="T75" fmla="*/ 72 h 119"/>
                <a:gd name="T76" fmla="*/ 13 w 96"/>
                <a:gd name="T77" fmla="*/ 72 h 119"/>
                <a:gd name="T78" fmla="*/ 36 w 96"/>
                <a:gd name="T79" fmla="*/ 9 h 119"/>
                <a:gd name="T80" fmla="*/ 36 w 96"/>
                <a:gd name="T81" fmla="*/ 9 h 119"/>
                <a:gd name="T82" fmla="*/ 38 w 96"/>
                <a:gd name="T83" fmla="*/ 6 h 119"/>
                <a:gd name="T84" fmla="*/ 40 w 96"/>
                <a:gd name="T85" fmla="*/ 2 h 119"/>
                <a:gd name="T86" fmla="*/ 42 w 96"/>
                <a:gd name="T87" fmla="*/ 0 h 119"/>
                <a:gd name="T88" fmla="*/ 47 w 96"/>
                <a:gd name="T89" fmla="*/ 0 h 119"/>
                <a:gd name="T90" fmla="*/ 47 w 96"/>
                <a:gd name="T91" fmla="*/ 0 h 119"/>
                <a:gd name="T92" fmla="*/ 53 w 96"/>
                <a:gd name="T93" fmla="*/ 2 h 119"/>
                <a:gd name="T94" fmla="*/ 56 w 96"/>
                <a:gd name="T95" fmla="*/ 3 h 119"/>
                <a:gd name="T96" fmla="*/ 57 w 96"/>
                <a:gd name="T97" fmla="*/ 6 h 119"/>
                <a:gd name="T98" fmla="*/ 57 w 96"/>
                <a:gd name="T99" fmla="*/ 6 h 119"/>
                <a:gd name="T100" fmla="*/ 95 w 96"/>
                <a:gd name="T101" fmla="*/ 105 h 119"/>
                <a:gd name="T102" fmla="*/ 95 w 96"/>
                <a:gd name="T103" fmla="*/ 105 h 119"/>
                <a:gd name="T104" fmla="*/ 96 w 96"/>
                <a:gd name="T105" fmla="*/ 111 h 119"/>
                <a:gd name="T106" fmla="*/ 96 w 96"/>
                <a:gd name="T107" fmla="*/ 111 h 119"/>
                <a:gd name="T108" fmla="*/ 36 w 96"/>
                <a:gd name="T109" fmla="*/ 70 h 119"/>
                <a:gd name="T110" fmla="*/ 36 w 96"/>
                <a:gd name="T111" fmla="*/ 70 h 119"/>
                <a:gd name="T112" fmla="*/ 60 w 96"/>
                <a:gd name="T113" fmla="*/ 70 h 119"/>
                <a:gd name="T114" fmla="*/ 60 w 96"/>
                <a:gd name="T115" fmla="*/ 70 h 119"/>
                <a:gd name="T116" fmla="*/ 48 w 96"/>
                <a:gd name="T117" fmla="*/ 37 h 119"/>
                <a:gd name="T118" fmla="*/ 48 w 96"/>
                <a:gd name="T119" fmla="*/ 37 h 119"/>
                <a:gd name="T120" fmla="*/ 36 w 96"/>
                <a:gd name="T121" fmla="*/ 70 h 119"/>
                <a:gd name="T122" fmla="*/ 36 w 96"/>
                <a:gd name="T123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19">
                  <a:moveTo>
                    <a:pt x="96" y="111"/>
                  </a:moveTo>
                  <a:lnTo>
                    <a:pt x="96" y="111"/>
                  </a:lnTo>
                  <a:lnTo>
                    <a:pt x="92" y="116"/>
                  </a:lnTo>
                  <a:lnTo>
                    <a:pt x="90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2" y="117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3" y="106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9" y="94"/>
                  </a:lnTo>
                  <a:lnTo>
                    <a:pt x="68" y="92"/>
                  </a:lnTo>
                  <a:lnTo>
                    <a:pt x="64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47" y="9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0" y="92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2" y="103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18" y="116"/>
                  </a:lnTo>
                  <a:lnTo>
                    <a:pt x="14" y="118"/>
                  </a:lnTo>
                  <a:lnTo>
                    <a:pt x="10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3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3" y="2"/>
                  </a:lnTo>
                  <a:lnTo>
                    <a:pt x="56" y="3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6" y="111"/>
                  </a:lnTo>
                  <a:lnTo>
                    <a:pt x="96" y="111"/>
                  </a:lnTo>
                  <a:close/>
                  <a:moveTo>
                    <a:pt x="36" y="70"/>
                  </a:moveTo>
                  <a:lnTo>
                    <a:pt x="36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6" y="70"/>
                  </a:lnTo>
                  <a:lnTo>
                    <a:pt x="36" y="7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158F1BA5-0ED1-4F16-8026-377C4ED5E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7937" y="5661025"/>
              <a:ext cx="38100" cy="523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33 h 33"/>
                <a:gd name="T4" fmla="*/ 12 w 24"/>
                <a:gd name="T5" fmla="*/ 0 h 33"/>
                <a:gd name="T6" fmla="*/ 12 w 24"/>
                <a:gd name="T7" fmla="*/ 0 h 33"/>
                <a:gd name="T8" fmla="*/ 24 w 24"/>
                <a:gd name="T9" fmla="*/ 33 h 33"/>
                <a:gd name="T10" fmla="*/ 24 w 24"/>
                <a:gd name="T11" fmla="*/ 33 h 33"/>
                <a:gd name="T12" fmla="*/ 0 w 24"/>
                <a:gd name="T13" fmla="*/ 33 h 33"/>
                <a:gd name="T14" fmla="*/ 0 w 24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lnTo>
                    <a:pt x="0" y="3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28096E8C-DF51-4C56-AAE0-61DC40460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22500" y="5507038"/>
              <a:ext cx="31750" cy="25400"/>
            </a:xfrm>
            <a:custGeom>
              <a:avLst/>
              <a:gdLst>
                <a:gd name="T0" fmla="*/ 2 w 20"/>
                <a:gd name="T1" fmla="*/ 0 h 16"/>
                <a:gd name="T2" fmla="*/ 2 w 20"/>
                <a:gd name="T3" fmla="*/ 0 h 16"/>
                <a:gd name="T4" fmla="*/ 9 w 20"/>
                <a:gd name="T5" fmla="*/ 0 h 16"/>
                <a:gd name="T6" fmla="*/ 15 w 20"/>
                <a:gd name="T7" fmla="*/ 0 h 16"/>
                <a:gd name="T8" fmla="*/ 17 w 20"/>
                <a:gd name="T9" fmla="*/ 2 h 16"/>
                <a:gd name="T10" fmla="*/ 20 w 20"/>
                <a:gd name="T11" fmla="*/ 7 h 16"/>
                <a:gd name="T12" fmla="*/ 20 w 20"/>
                <a:gd name="T13" fmla="*/ 7 h 16"/>
                <a:gd name="T14" fmla="*/ 19 w 20"/>
                <a:gd name="T15" fmla="*/ 11 h 16"/>
                <a:gd name="T16" fmla="*/ 16 w 20"/>
                <a:gd name="T17" fmla="*/ 13 h 16"/>
                <a:gd name="T18" fmla="*/ 13 w 20"/>
                <a:gd name="T19" fmla="*/ 16 h 16"/>
                <a:gd name="T20" fmla="*/ 6 w 20"/>
                <a:gd name="T21" fmla="*/ 16 h 16"/>
                <a:gd name="T22" fmla="*/ 6 w 20"/>
                <a:gd name="T23" fmla="*/ 16 h 16"/>
                <a:gd name="T24" fmla="*/ 3 w 20"/>
                <a:gd name="T25" fmla="*/ 16 h 16"/>
                <a:gd name="T26" fmla="*/ 2 w 20"/>
                <a:gd name="T27" fmla="*/ 16 h 16"/>
                <a:gd name="T28" fmla="*/ 2 w 20"/>
                <a:gd name="T29" fmla="*/ 14 h 16"/>
                <a:gd name="T30" fmla="*/ 0 w 20"/>
                <a:gd name="T31" fmla="*/ 9 h 16"/>
                <a:gd name="T32" fmla="*/ 2 w 20"/>
                <a:gd name="T33" fmla="*/ 0 h 16"/>
                <a:gd name="T34" fmla="*/ 2 w 20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6">
                  <a:moveTo>
                    <a:pt x="2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F4C94406-C9D7-4929-B1BC-82B23595A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4762" y="6197600"/>
              <a:ext cx="31750" cy="133350"/>
            </a:xfrm>
            <a:custGeom>
              <a:avLst/>
              <a:gdLst>
                <a:gd name="T0" fmla="*/ 20 w 20"/>
                <a:gd name="T1" fmla="*/ 0 h 84"/>
                <a:gd name="T2" fmla="*/ 20 w 20"/>
                <a:gd name="T3" fmla="*/ 0 h 84"/>
                <a:gd name="T4" fmla="*/ 20 w 20"/>
                <a:gd name="T5" fmla="*/ 84 h 84"/>
                <a:gd name="T6" fmla="*/ 20 w 20"/>
                <a:gd name="T7" fmla="*/ 84 h 84"/>
                <a:gd name="T8" fmla="*/ 0 w 20"/>
                <a:gd name="T9" fmla="*/ 84 h 84"/>
                <a:gd name="T10" fmla="*/ 0 w 20"/>
                <a:gd name="T11" fmla="*/ 84 h 84"/>
                <a:gd name="T12" fmla="*/ 0 w 20"/>
                <a:gd name="T13" fmla="*/ 0 h 84"/>
                <a:gd name="T14" fmla="*/ 0 w 20"/>
                <a:gd name="T15" fmla="*/ 0 h 84"/>
                <a:gd name="T16" fmla="*/ 20 w 20"/>
                <a:gd name="T17" fmla="*/ 0 h 84"/>
                <a:gd name="T18" fmla="*/ 20 w 2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4">
                  <a:moveTo>
                    <a:pt x="20" y="0"/>
                  </a:moveTo>
                  <a:lnTo>
                    <a:pt x="20" y="0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5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E1F83C84-DA57-4CD8-B1B6-3CEC4D797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2275" y="5918200"/>
              <a:ext cx="341313" cy="339725"/>
            </a:xfrm>
            <a:custGeom>
              <a:avLst/>
              <a:gdLst>
                <a:gd name="T0" fmla="*/ 215 w 215"/>
                <a:gd name="T1" fmla="*/ 107 h 214"/>
                <a:gd name="T2" fmla="*/ 213 w 215"/>
                <a:gd name="T3" fmla="*/ 128 h 214"/>
                <a:gd name="T4" fmla="*/ 207 w 215"/>
                <a:gd name="T5" fmla="*/ 149 h 214"/>
                <a:gd name="T6" fmla="*/ 197 w 215"/>
                <a:gd name="T7" fmla="*/ 167 h 214"/>
                <a:gd name="T8" fmla="*/ 184 w 215"/>
                <a:gd name="T9" fmla="*/ 183 h 214"/>
                <a:gd name="T10" fmla="*/ 168 w 215"/>
                <a:gd name="T11" fmla="*/ 195 h 214"/>
                <a:gd name="T12" fmla="*/ 149 w 215"/>
                <a:gd name="T13" fmla="*/ 206 h 214"/>
                <a:gd name="T14" fmla="*/ 130 w 215"/>
                <a:gd name="T15" fmla="*/ 212 h 214"/>
                <a:gd name="T16" fmla="*/ 108 w 215"/>
                <a:gd name="T17" fmla="*/ 214 h 214"/>
                <a:gd name="T18" fmla="*/ 97 w 215"/>
                <a:gd name="T19" fmla="*/ 214 h 214"/>
                <a:gd name="T20" fmla="*/ 76 w 215"/>
                <a:gd name="T21" fmla="*/ 210 h 214"/>
                <a:gd name="T22" fmla="*/ 56 w 215"/>
                <a:gd name="T23" fmla="*/ 201 h 214"/>
                <a:gd name="T24" fmla="*/ 39 w 215"/>
                <a:gd name="T25" fmla="*/ 189 h 214"/>
                <a:gd name="T26" fmla="*/ 26 w 215"/>
                <a:gd name="T27" fmla="*/ 176 h 214"/>
                <a:gd name="T28" fmla="*/ 14 w 215"/>
                <a:gd name="T29" fmla="*/ 159 h 214"/>
                <a:gd name="T30" fmla="*/ 5 w 215"/>
                <a:gd name="T31" fmla="*/ 139 h 214"/>
                <a:gd name="T32" fmla="*/ 1 w 215"/>
                <a:gd name="T33" fmla="*/ 118 h 214"/>
                <a:gd name="T34" fmla="*/ 0 w 215"/>
                <a:gd name="T35" fmla="*/ 107 h 214"/>
                <a:gd name="T36" fmla="*/ 3 w 215"/>
                <a:gd name="T37" fmla="*/ 85 h 214"/>
                <a:gd name="T38" fmla="*/ 9 w 215"/>
                <a:gd name="T39" fmla="*/ 66 h 214"/>
                <a:gd name="T40" fmla="*/ 18 w 215"/>
                <a:gd name="T41" fmla="*/ 47 h 214"/>
                <a:gd name="T42" fmla="*/ 32 w 215"/>
                <a:gd name="T43" fmla="*/ 32 h 214"/>
                <a:gd name="T44" fmla="*/ 48 w 215"/>
                <a:gd name="T45" fmla="*/ 18 h 214"/>
                <a:gd name="T46" fmla="*/ 66 w 215"/>
                <a:gd name="T47" fmla="*/ 8 h 214"/>
                <a:gd name="T48" fmla="*/ 87 w 215"/>
                <a:gd name="T49" fmla="*/ 2 h 214"/>
                <a:gd name="T50" fmla="*/ 108 w 215"/>
                <a:gd name="T51" fmla="*/ 0 h 214"/>
                <a:gd name="T52" fmla="*/ 119 w 215"/>
                <a:gd name="T53" fmla="*/ 0 h 214"/>
                <a:gd name="T54" fmla="*/ 140 w 215"/>
                <a:gd name="T55" fmla="*/ 5 h 214"/>
                <a:gd name="T56" fmla="*/ 159 w 215"/>
                <a:gd name="T57" fmla="*/ 13 h 214"/>
                <a:gd name="T58" fmla="*/ 176 w 215"/>
                <a:gd name="T59" fmla="*/ 24 h 214"/>
                <a:gd name="T60" fmla="*/ 191 w 215"/>
                <a:gd name="T61" fmla="*/ 39 h 214"/>
                <a:gd name="T62" fmla="*/ 202 w 215"/>
                <a:gd name="T63" fmla="*/ 56 h 214"/>
                <a:gd name="T64" fmla="*/ 210 w 215"/>
                <a:gd name="T65" fmla="*/ 76 h 214"/>
                <a:gd name="T66" fmla="*/ 215 w 215"/>
                <a:gd name="T67" fmla="*/ 96 h 214"/>
                <a:gd name="T68" fmla="*/ 215 w 215"/>
                <a:gd name="T6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214">
                  <a:moveTo>
                    <a:pt x="215" y="107"/>
                  </a:moveTo>
                  <a:lnTo>
                    <a:pt x="215" y="107"/>
                  </a:lnTo>
                  <a:lnTo>
                    <a:pt x="215" y="118"/>
                  </a:lnTo>
                  <a:lnTo>
                    <a:pt x="213" y="128"/>
                  </a:lnTo>
                  <a:lnTo>
                    <a:pt x="210" y="139"/>
                  </a:lnTo>
                  <a:lnTo>
                    <a:pt x="207" y="149"/>
                  </a:lnTo>
                  <a:lnTo>
                    <a:pt x="202" y="159"/>
                  </a:lnTo>
                  <a:lnTo>
                    <a:pt x="197" y="167"/>
                  </a:lnTo>
                  <a:lnTo>
                    <a:pt x="191" y="176"/>
                  </a:lnTo>
                  <a:lnTo>
                    <a:pt x="184" y="183"/>
                  </a:lnTo>
                  <a:lnTo>
                    <a:pt x="176" y="189"/>
                  </a:lnTo>
                  <a:lnTo>
                    <a:pt x="168" y="195"/>
                  </a:lnTo>
                  <a:lnTo>
                    <a:pt x="159" y="201"/>
                  </a:lnTo>
                  <a:lnTo>
                    <a:pt x="149" y="206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19" y="214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97" y="214"/>
                  </a:lnTo>
                  <a:lnTo>
                    <a:pt x="87" y="212"/>
                  </a:lnTo>
                  <a:lnTo>
                    <a:pt x="76" y="210"/>
                  </a:lnTo>
                  <a:lnTo>
                    <a:pt x="66" y="206"/>
                  </a:lnTo>
                  <a:lnTo>
                    <a:pt x="56" y="201"/>
                  </a:lnTo>
                  <a:lnTo>
                    <a:pt x="48" y="195"/>
                  </a:lnTo>
                  <a:lnTo>
                    <a:pt x="39" y="189"/>
                  </a:lnTo>
                  <a:lnTo>
                    <a:pt x="32" y="183"/>
                  </a:lnTo>
                  <a:lnTo>
                    <a:pt x="26" y="176"/>
                  </a:lnTo>
                  <a:lnTo>
                    <a:pt x="18" y="167"/>
                  </a:lnTo>
                  <a:lnTo>
                    <a:pt x="14" y="159"/>
                  </a:lnTo>
                  <a:lnTo>
                    <a:pt x="9" y="149"/>
                  </a:lnTo>
                  <a:lnTo>
                    <a:pt x="5" y="139"/>
                  </a:lnTo>
                  <a:lnTo>
                    <a:pt x="3" y="128"/>
                  </a:lnTo>
                  <a:lnTo>
                    <a:pt x="1" y="118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" y="96"/>
                  </a:lnTo>
                  <a:lnTo>
                    <a:pt x="3" y="85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4" y="56"/>
                  </a:lnTo>
                  <a:lnTo>
                    <a:pt x="18" y="47"/>
                  </a:lnTo>
                  <a:lnTo>
                    <a:pt x="26" y="39"/>
                  </a:lnTo>
                  <a:lnTo>
                    <a:pt x="32" y="32"/>
                  </a:lnTo>
                  <a:lnTo>
                    <a:pt x="39" y="24"/>
                  </a:lnTo>
                  <a:lnTo>
                    <a:pt x="48" y="18"/>
                  </a:lnTo>
                  <a:lnTo>
                    <a:pt x="56" y="13"/>
                  </a:lnTo>
                  <a:lnTo>
                    <a:pt x="66" y="8"/>
                  </a:lnTo>
                  <a:lnTo>
                    <a:pt x="76" y="5"/>
                  </a:lnTo>
                  <a:lnTo>
                    <a:pt x="87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5"/>
                  </a:lnTo>
                  <a:lnTo>
                    <a:pt x="149" y="8"/>
                  </a:lnTo>
                  <a:lnTo>
                    <a:pt x="159" y="13"/>
                  </a:lnTo>
                  <a:lnTo>
                    <a:pt x="168" y="18"/>
                  </a:lnTo>
                  <a:lnTo>
                    <a:pt x="176" y="24"/>
                  </a:lnTo>
                  <a:lnTo>
                    <a:pt x="184" y="32"/>
                  </a:lnTo>
                  <a:lnTo>
                    <a:pt x="191" y="39"/>
                  </a:lnTo>
                  <a:lnTo>
                    <a:pt x="197" y="47"/>
                  </a:lnTo>
                  <a:lnTo>
                    <a:pt x="202" y="56"/>
                  </a:lnTo>
                  <a:lnTo>
                    <a:pt x="207" y="66"/>
                  </a:lnTo>
                  <a:lnTo>
                    <a:pt x="210" y="76"/>
                  </a:lnTo>
                  <a:lnTo>
                    <a:pt x="213" y="85"/>
                  </a:lnTo>
                  <a:lnTo>
                    <a:pt x="215" y="96"/>
                  </a:lnTo>
                  <a:lnTo>
                    <a:pt x="215" y="107"/>
                  </a:lnTo>
                  <a:lnTo>
                    <a:pt x="215" y="107"/>
                  </a:lnTo>
                  <a:close/>
                </a:path>
              </a:pathLst>
            </a:custGeom>
            <a:solidFill>
              <a:srgbClr val="DCF1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17AA3A10-7070-4299-8F45-B7736664B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  <a:gd name="T114" fmla="*/ 0 w 137"/>
                <a:gd name="T115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3C1347D1-E8D9-470E-BD73-38B336602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9">
              <a:extLst>
                <a:ext uri="{FF2B5EF4-FFF2-40B4-BE49-F238E27FC236}">
                  <a16:creationId xmlns:a16="http://schemas.microsoft.com/office/drawing/2014/main" id="{DE630064-3DB9-4CA1-8157-245BB42EA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87512" y="5926138"/>
              <a:ext cx="336550" cy="336550"/>
            </a:xfrm>
            <a:custGeom>
              <a:avLst/>
              <a:gdLst>
                <a:gd name="T0" fmla="*/ 47 w 212"/>
                <a:gd name="T1" fmla="*/ 16 h 212"/>
                <a:gd name="T2" fmla="*/ 67 w 212"/>
                <a:gd name="T3" fmla="*/ 6 h 212"/>
                <a:gd name="T4" fmla="*/ 88 w 212"/>
                <a:gd name="T5" fmla="*/ 1 h 212"/>
                <a:gd name="T6" fmla="*/ 107 w 212"/>
                <a:gd name="T7" fmla="*/ 0 h 212"/>
                <a:gd name="T8" fmla="*/ 128 w 212"/>
                <a:gd name="T9" fmla="*/ 2 h 212"/>
                <a:gd name="T10" fmla="*/ 148 w 212"/>
                <a:gd name="T11" fmla="*/ 8 h 212"/>
                <a:gd name="T12" fmla="*/ 166 w 212"/>
                <a:gd name="T13" fmla="*/ 18 h 212"/>
                <a:gd name="T14" fmla="*/ 182 w 212"/>
                <a:gd name="T15" fmla="*/ 31 h 212"/>
                <a:gd name="T16" fmla="*/ 195 w 212"/>
                <a:gd name="T17" fmla="*/ 47 h 212"/>
                <a:gd name="T18" fmla="*/ 200 w 212"/>
                <a:gd name="T19" fmla="*/ 57 h 212"/>
                <a:gd name="T20" fmla="*/ 207 w 212"/>
                <a:gd name="T21" fmla="*/ 77 h 212"/>
                <a:gd name="T22" fmla="*/ 211 w 212"/>
                <a:gd name="T23" fmla="*/ 97 h 212"/>
                <a:gd name="T24" fmla="*/ 211 w 212"/>
                <a:gd name="T25" fmla="*/ 118 h 212"/>
                <a:gd name="T26" fmla="*/ 206 w 212"/>
                <a:gd name="T27" fmla="*/ 138 h 212"/>
                <a:gd name="T28" fmla="*/ 199 w 212"/>
                <a:gd name="T29" fmla="*/ 156 h 212"/>
                <a:gd name="T30" fmla="*/ 187 w 212"/>
                <a:gd name="T31" fmla="*/ 173 h 212"/>
                <a:gd name="T32" fmla="*/ 172 w 212"/>
                <a:gd name="T33" fmla="*/ 188 h 212"/>
                <a:gd name="T34" fmla="*/ 163 w 212"/>
                <a:gd name="T35" fmla="*/ 195 h 212"/>
                <a:gd name="T36" fmla="*/ 144 w 212"/>
                <a:gd name="T37" fmla="*/ 205 h 212"/>
                <a:gd name="T38" fmla="*/ 124 w 212"/>
                <a:gd name="T39" fmla="*/ 210 h 212"/>
                <a:gd name="T40" fmla="*/ 104 w 212"/>
                <a:gd name="T41" fmla="*/ 212 h 212"/>
                <a:gd name="T42" fmla="*/ 83 w 212"/>
                <a:gd name="T43" fmla="*/ 210 h 212"/>
                <a:gd name="T44" fmla="*/ 63 w 212"/>
                <a:gd name="T45" fmla="*/ 204 h 212"/>
                <a:gd name="T46" fmla="*/ 46 w 212"/>
                <a:gd name="T47" fmla="*/ 193 h 212"/>
                <a:gd name="T48" fmla="*/ 29 w 212"/>
                <a:gd name="T49" fmla="*/ 181 h 212"/>
                <a:gd name="T50" fmla="*/ 15 w 212"/>
                <a:gd name="T51" fmla="*/ 163 h 212"/>
                <a:gd name="T52" fmla="*/ 11 w 212"/>
                <a:gd name="T53" fmla="*/ 154 h 212"/>
                <a:gd name="T54" fmla="*/ 3 w 212"/>
                <a:gd name="T55" fmla="*/ 134 h 212"/>
                <a:gd name="T56" fmla="*/ 0 w 212"/>
                <a:gd name="T57" fmla="*/ 113 h 212"/>
                <a:gd name="T58" fmla="*/ 0 w 212"/>
                <a:gd name="T59" fmla="*/ 93 h 212"/>
                <a:gd name="T60" fmla="*/ 4 w 212"/>
                <a:gd name="T61" fmla="*/ 73 h 212"/>
                <a:gd name="T62" fmla="*/ 12 w 212"/>
                <a:gd name="T63" fmla="*/ 55 h 212"/>
                <a:gd name="T64" fmla="*/ 24 w 212"/>
                <a:gd name="T65" fmla="*/ 38 h 212"/>
                <a:gd name="T66" fmla="*/ 39 w 212"/>
                <a:gd name="T67" fmla="*/ 23 h 212"/>
                <a:gd name="T68" fmla="*/ 47 w 212"/>
                <a:gd name="T69" fmla="*/ 1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2" h="212">
                  <a:moveTo>
                    <a:pt x="47" y="16"/>
                  </a:moveTo>
                  <a:lnTo>
                    <a:pt x="47" y="16"/>
                  </a:lnTo>
                  <a:lnTo>
                    <a:pt x="57" y="11"/>
                  </a:lnTo>
                  <a:lnTo>
                    <a:pt x="67" y="6"/>
                  </a:lnTo>
                  <a:lnTo>
                    <a:pt x="77" y="3"/>
                  </a:lnTo>
                  <a:lnTo>
                    <a:pt x="88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5"/>
                  </a:lnTo>
                  <a:lnTo>
                    <a:pt x="148" y="8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3" y="24"/>
                  </a:lnTo>
                  <a:lnTo>
                    <a:pt x="182" y="31"/>
                  </a:lnTo>
                  <a:lnTo>
                    <a:pt x="188" y="39"/>
                  </a:lnTo>
                  <a:lnTo>
                    <a:pt x="195" y="47"/>
                  </a:lnTo>
                  <a:lnTo>
                    <a:pt x="195" y="47"/>
                  </a:lnTo>
                  <a:lnTo>
                    <a:pt x="200" y="57"/>
                  </a:lnTo>
                  <a:lnTo>
                    <a:pt x="205" y="67"/>
                  </a:lnTo>
                  <a:lnTo>
                    <a:pt x="207" y="77"/>
                  </a:lnTo>
                  <a:lnTo>
                    <a:pt x="210" y="88"/>
                  </a:lnTo>
                  <a:lnTo>
                    <a:pt x="211" y="97"/>
                  </a:lnTo>
                  <a:lnTo>
                    <a:pt x="212" y="107"/>
                  </a:lnTo>
                  <a:lnTo>
                    <a:pt x="211" y="118"/>
                  </a:lnTo>
                  <a:lnTo>
                    <a:pt x="210" y="128"/>
                  </a:lnTo>
                  <a:lnTo>
                    <a:pt x="206" y="138"/>
                  </a:lnTo>
                  <a:lnTo>
                    <a:pt x="204" y="148"/>
                  </a:lnTo>
                  <a:lnTo>
                    <a:pt x="199" y="156"/>
                  </a:lnTo>
                  <a:lnTo>
                    <a:pt x="193" y="166"/>
                  </a:lnTo>
                  <a:lnTo>
                    <a:pt x="187" y="173"/>
                  </a:lnTo>
                  <a:lnTo>
                    <a:pt x="179" y="182"/>
                  </a:lnTo>
                  <a:lnTo>
                    <a:pt x="172" y="188"/>
                  </a:lnTo>
                  <a:lnTo>
                    <a:pt x="163" y="195"/>
                  </a:lnTo>
                  <a:lnTo>
                    <a:pt x="163" y="195"/>
                  </a:lnTo>
                  <a:lnTo>
                    <a:pt x="154" y="200"/>
                  </a:lnTo>
                  <a:lnTo>
                    <a:pt x="144" y="205"/>
                  </a:lnTo>
                  <a:lnTo>
                    <a:pt x="134" y="207"/>
                  </a:lnTo>
                  <a:lnTo>
                    <a:pt x="124" y="210"/>
                  </a:lnTo>
                  <a:lnTo>
                    <a:pt x="113" y="211"/>
                  </a:lnTo>
                  <a:lnTo>
                    <a:pt x="104" y="212"/>
                  </a:lnTo>
                  <a:lnTo>
                    <a:pt x="93" y="211"/>
                  </a:lnTo>
                  <a:lnTo>
                    <a:pt x="83" y="210"/>
                  </a:lnTo>
                  <a:lnTo>
                    <a:pt x="73" y="206"/>
                  </a:lnTo>
                  <a:lnTo>
                    <a:pt x="63" y="204"/>
                  </a:lnTo>
                  <a:lnTo>
                    <a:pt x="55" y="199"/>
                  </a:lnTo>
                  <a:lnTo>
                    <a:pt x="46" y="193"/>
                  </a:lnTo>
                  <a:lnTo>
                    <a:pt x="37" y="187"/>
                  </a:lnTo>
                  <a:lnTo>
                    <a:pt x="29" y="181"/>
                  </a:lnTo>
                  <a:lnTo>
                    <a:pt x="23" y="172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1" y="154"/>
                  </a:lnTo>
                  <a:lnTo>
                    <a:pt x="6" y="144"/>
                  </a:lnTo>
                  <a:lnTo>
                    <a:pt x="3" y="134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1" y="29"/>
                  </a:lnTo>
                  <a:lnTo>
                    <a:pt x="39" y="23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noFill/>
            <a:ln w="20638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id="{D737417D-408A-467A-8BF2-59ACD603E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9 w 44"/>
                <a:gd name="T5" fmla="*/ 155 h 155"/>
                <a:gd name="T6" fmla="*/ 18 w 44"/>
                <a:gd name="T7" fmla="*/ 154 h 155"/>
                <a:gd name="T8" fmla="*/ 25 w 44"/>
                <a:gd name="T9" fmla="*/ 151 h 155"/>
                <a:gd name="T10" fmla="*/ 31 w 44"/>
                <a:gd name="T11" fmla="*/ 147 h 155"/>
                <a:gd name="T12" fmla="*/ 36 w 44"/>
                <a:gd name="T13" fmla="*/ 143 h 155"/>
                <a:gd name="T14" fmla="*/ 40 w 44"/>
                <a:gd name="T15" fmla="*/ 135 h 155"/>
                <a:gd name="T16" fmla="*/ 42 w 44"/>
                <a:gd name="T17" fmla="*/ 128 h 155"/>
                <a:gd name="T18" fmla="*/ 44 w 44"/>
                <a:gd name="T19" fmla="*/ 119 h 155"/>
                <a:gd name="T20" fmla="*/ 44 w 44"/>
                <a:gd name="T21" fmla="*/ 119 h 155"/>
                <a:gd name="T22" fmla="*/ 44 w 44"/>
                <a:gd name="T23" fmla="*/ 36 h 155"/>
                <a:gd name="T24" fmla="*/ 44 w 44"/>
                <a:gd name="T25" fmla="*/ 36 h 155"/>
                <a:gd name="T26" fmla="*/ 42 w 44"/>
                <a:gd name="T27" fmla="*/ 26 h 155"/>
                <a:gd name="T28" fmla="*/ 40 w 44"/>
                <a:gd name="T29" fmla="*/ 19 h 155"/>
                <a:gd name="T30" fmla="*/ 36 w 44"/>
                <a:gd name="T31" fmla="*/ 12 h 155"/>
                <a:gd name="T32" fmla="*/ 31 w 44"/>
                <a:gd name="T33" fmla="*/ 7 h 155"/>
                <a:gd name="T34" fmla="*/ 25 w 44"/>
                <a:gd name="T35" fmla="*/ 2 h 155"/>
                <a:gd name="T36" fmla="*/ 18 w 44"/>
                <a:gd name="T37" fmla="*/ 0 h 155"/>
                <a:gd name="T38" fmla="*/ 9 w 44"/>
                <a:gd name="T39" fmla="*/ 0 h 155"/>
                <a:gd name="T40" fmla="*/ 0 w 44"/>
                <a:gd name="T41" fmla="*/ 0 h 155"/>
                <a:gd name="T42" fmla="*/ 0 w 44"/>
                <a:gd name="T43" fmla="*/ 0 h 155"/>
                <a:gd name="T44" fmla="*/ 0 w 44"/>
                <a:gd name="T45" fmla="*/ 19 h 155"/>
                <a:gd name="T46" fmla="*/ 0 w 44"/>
                <a:gd name="T47" fmla="*/ 19 h 155"/>
                <a:gd name="T48" fmla="*/ 13 w 44"/>
                <a:gd name="T49" fmla="*/ 22 h 155"/>
                <a:gd name="T50" fmla="*/ 17 w 44"/>
                <a:gd name="T51" fmla="*/ 23 h 155"/>
                <a:gd name="T52" fmla="*/ 19 w 44"/>
                <a:gd name="T53" fmla="*/ 24 h 155"/>
                <a:gd name="T54" fmla="*/ 20 w 44"/>
                <a:gd name="T55" fmla="*/ 28 h 155"/>
                <a:gd name="T56" fmla="*/ 22 w 44"/>
                <a:gd name="T57" fmla="*/ 31 h 155"/>
                <a:gd name="T58" fmla="*/ 23 w 44"/>
                <a:gd name="T59" fmla="*/ 44 h 155"/>
                <a:gd name="T60" fmla="*/ 23 w 44"/>
                <a:gd name="T61" fmla="*/ 44 h 155"/>
                <a:gd name="T62" fmla="*/ 22 w 44"/>
                <a:gd name="T63" fmla="*/ 112 h 155"/>
                <a:gd name="T64" fmla="*/ 22 w 44"/>
                <a:gd name="T65" fmla="*/ 112 h 155"/>
                <a:gd name="T66" fmla="*/ 22 w 44"/>
                <a:gd name="T67" fmla="*/ 123 h 155"/>
                <a:gd name="T68" fmla="*/ 20 w 44"/>
                <a:gd name="T69" fmla="*/ 127 h 155"/>
                <a:gd name="T70" fmla="*/ 19 w 44"/>
                <a:gd name="T71" fmla="*/ 129 h 155"/>
                <a:gd name="T72" fmla="*/ 17 w 44"/>
                <a:gd name="T73" fmla="*/ 132 h 155"/>
                <a:gd name="T74" fmla="*/ 13 w 44"/>
                <a:gd name="T75" fmla="*/ 133 h 155"/>
                <a:gd name="T76" fmla="*/ 2 w 44"/>
                <a:gd name="T77" fmla="*/ 134 h 155"/>
                <a:gd name="T78" fmla="*/ 2 w 44"/>
                <a:gd name="T79" fmla="*/ 134 h 155"/>
                <a:gd name="T80" fmla="*/ 0 w 44"/>
                <a:gd name="T81" fmla="*/ 135 h 155"/>
                <a:gd name="T82" fmla="*/ 0 w 44"/>
                <a:gd name="T83" fmla="*/ 13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9" y="155"/>
                  </a:lnTo>
                  <a:lnTo>
                    <a:pt x="18" y="154"/>
                  </a:lnTo>
                  <a:lnTo>
                    <a:pt x="25" y="151"/>
                  </a:lnTo>
                  <a:lnTo>
                    <a:pt x="31" y="147"/>
                  </a:lnTo>
                  <a:lnTo>
                    <a:pt x="36" y="143"/>
                  </a:lnTo>
                  <a:lnTo>
                    <a:pt x="40" y="135"/>
                  </a:lnTo>
                  <a:lnTo>
                    <a:pt x="42" y="128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2" y="26"/>
                  </a:lnTo>
                  <a:lnTo>
                    <a:pt x="40" y="19"/>
                  </a:lnTo>
                  <a:lnTo>
                    <a:pt x="36" y="12"/>
                  </a:lnTo>
                  <a:lnTo>
                    <a:pt x="31" y="7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19" y="24"/>
                  </a:lnTo>
                  <a:lnTo>
                    <a:pt x="20" y="28"/>
                  </a:lnTo>
                  <a:lnTo>
                    <a:pt x="22" y="31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23"/>
                  </a:lnTo>
                  <a:lnTo>
                    <a:pt x="20" y="127"/>
                  </a:lnTo>
                  <a:lnTo>
                    <a:pt x="19" y="129"/>
                  </a:lnTo>
                  <a:lnTo>
                    <a:pt x="17" y="132"/>
                  </a:lnTo>
                  <a:lnTo>
                    <a:pt x="13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1">
              <a:extLst>
                <a:ext uri="{FF2B5EF4-FFF2-40B4-BE49-F238E27FC236}">
                  <a16:creationId xmlns:a16="http://schemas.microsoft.com/office/drawing/2014/main" id="{B6FD123A-93DF-432F-9F02-94666059A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35 w 44"/>
                <a:gd name="T5" fmla="*/ 0 h 155"/>
                <a:gd name="T6" fmla="*/ 27 w 44"/>
                <a:gd name="T7" fmla="*/ 1 h 155"/>
                <a:gd name="T8" fmla="*/ 20 w 44"/>
                <a:gd name="T9" fmla="*/ 3 h 155"/>
                <a:gd name="T10" fmla="*/ 14 w 44"/>
                <a:gd name="T11" fmla="*/ 6 h 155"/>
                <a:gd name="T12" fmla="*/ 8 w 44"/>
                <a:gd name="T13" fmla="*/ 11 h 155"/>
                <a:gd name="T14" fmla="*/ 4 w 44"/>
                <a:gd name="T15" fmla="*/ 17 h 155"/>
                <a:gd name="T16" fmla="*/ 2 w 44"/>
                <a:gd name="T17" fmla="*/ 23 h 155"/>
                <a:gd name="T18" fmla="*/ 2 w 44"/>
                <a:gd name="T19" fmla="*/ 31 h 155"/>
                <a:gd name="T20" fmla="*/ 2 w 44"/>
                <a:gd name="T21" fmla="*/ 31 h 155"/>
                <a:gd name="T22" fmla="*/ 0 w 44"/>
                <a:gd name="T23" fmla="*/ 77 h 155"/>
                <a:gd name="T24" fmla="*/ 2 w 44"/>
                <a:gd name="T25" fmla="*/ 123 h 155"/>
                <a:gd name="T26" fmla="*/ 2 w 44"/>
                <a:gd name="T27" fmla="*/ 123 h 155"/>
                <a:gd name="T28" fmla="*/ 2 w 44"/>
                <a:gd name="T29" fmla="*/ 132 h 155"/>
                <a:gd name="T30" fmla="*/ 5 w 44"/>
                <a:gd name="T31" fmla="*/ 138 h 155"/>
                <a:gd name="T32" fmla="*/ 9 w 44"/>
                <a:gd name="T33" fmla="*/ 144 h 155"/>
                <a:gd name="T34" fmla="*/ 15 w 44"/>
                <a:gd name="T35" fmla="*/ 149 h 155"/>
                <a:gd name="T36" fmla="*/ 21 w 44"/>
                <a:gd name="T37" fmla="*/ 152 h 155"/>
                <a:gd name="T38" fmla="*/ 28 w 44"/>
                <a:gd name="T39" fmla="*/ 155 h 155"/>
                <a:gd name="T40" fmla="*/ 36 w 44"/>
                <a:gd name="T41" fmla="*/ 155 h 155"/>
                <a:gd name="T42" fmla="*/ 44 w 44"/>
                <a:gd name="T43" fmla="*/ 154 h 155"/>
                <a:gd name="T44" fmla="*/ 44 w 44"/>
                <a:gd name="T45" fmla="*/ 154 h 155"/>
                <a:gd name="T46" fmla="*/ 44 w 44"/>
                <a:gd name="T47" fmla="*/ 134 h 155"/>
                <a:gd name="T48" fmla="*/ 44 w 44"/>
                <a:gd name="T49" fmla="*/ 134 h 155"/>
                <a:gd name="T50" fmla="*/ 36 w 44"/>
                <a:gd name="T51" fmla="*/ 134 h 155"/>
                <a:gd name="T52" fmla="*/ 36 w 44"/>
                <a:gd name="T53" fmla="*/ 134 h 155"/>
                <a:gd name="T54" fmla="*/ 30 w 44"/>
                <a:gd name="T55" fmla="*/ 133 h 155"/>
                <a:gd name="T56" fmla="*/ 26 w 44"/>
                <a:gd name="T57" fmla="*/ 130 h 155"/>
                <a:gd name="T58" fmla="*/ 24 w 44"/>
                <a:gd name="T59" fmla="*/ 125 h 155"/>
                <a:gd name="T60" fmla="*/ 22 w 44"/>
                <a:gd name="T61" fmla="*/ 121 h 155"/>
                <a:gd name="T62" fmla="*/ 22 w 44"/>
                <a:gd name="T63" fmla="*/ 121 h 155"/>
                <a:gd name="T64" fmla="*/ 22 w 44"/>
                <a:gd name="T65" fmla="*/ 34 h 155"/>
                <a:gd name="T66" fmla="*/ 22 w 44"/>
                <a:gd name="T67" fmla="*/ 34 h 155"/>
                <a:gd name="T68" fmla="*/ 24 w 44"/>
                <a:gd name="T69" fmla="*/ 28 h 155"/>
                <a:gd name="T70" fmla="*/ 26 w 44"/>
                <a:gd name="T71" fmla="*/ 24 h 155"/>
                <a:gd name="T72" fmla="*/ 30 w 44"/>
                <a:gd name="T73" fmla="*/ 22 h 155"/>
                <a:gd name="T74" fmla="*/ 36 w 44"/>
                <a:gd name="T75" fmla="*/ 20 h 155"/>
                <a:gd name="T76" fmla="*/ 36 w 44"/>
                <a:gd name="T77" fmla="*/ 20 h 155"/>
                <a:gd name="T78" fmla="*/ 44 w 44"/>
                <a:gd name="T79" fmla="*/ 19 h 155"/>
                <a:gd name="T80" fmla="*/ 44 w 44"/>
                <a:gd name="T81" fmla="*/ 19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35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77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32"/>
                  </a:lnTo>
                  <a:lnTo>
                    <a:pt x="5" y="138"/>
                  </a:lnTo>
                  <a:lnTo>
                    <a:pt x="9" y="144"/>
                  </a:lnTo>
                  <a:lnTo>
                    <a:pt x="15" y="149"/>
                  </a:lnTo>
                  <a:lnTo>
                    <a:pt x="21" y="152"/>
                  </a:lnTo>
                  <a:lnTo>
                    <a:pt x="28" y="155"/>
                  </a:lnTo>
                  <a:lnTo>
                    <a:pt x="36" y="155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0" y="133"/>
                  </a:lnTo>
                  <a:lnTo>
                    <a:pt x="26" y="130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4" y="28"/>
                  </a:lnTo>
                  <a:lnTo>
                    <a:pt x="26" y="24"/>
                  </a:lnTo>
                  <a:lnTo>
                    <a:pt x="30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2">
              <a:extLst>
                <a:ext uri="{FF2B5EF4-FFF2-40B4-BE49-F238E27FC236}">
                  <a16:creationId xmlns:a16="http://schemas.microsoft.com/office/drawing/2014/main" id="{C2568B68-A019-4231-86EC-18F781114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  <a:gd name="T10" fmla="*/ 21 w 21"/>
                <a:gd name="T11" fmla="*/ 0 h 19"/>
                <a:gd name="T12" fmla="*/ 0 w 21"/>
                <a:gd name="T13" fmla="*/ 0 h 19"/>
                <a:gd name="T14" fmla="*/ 0 w 21"/>
                <a:gd name="T15" fmla="*/ 0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3">
              <a:extLst>
                <a:ext uri="{FF2B5EF4-FFF2-40B4-BE49-F238E27FC236}">
                  <a16:creationId xmlns:a16="http://schemas.microsoft.com/office/drawing/2014/main" id="{A38532CC-A69D-4B46-93F3-92B90F315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6413"/>
              <a:ext cx="31750" cy="30163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19 h 19"/>
                <a:gd name="T6" fmla="*/ 0 w 20"/>
                <a:gd name="T7" fmla="*/ 19 h 19"/>
                <a:gd name="T8" fmla="*/ 20 w 20"/>
                <a:gd name="T9" fmla="*/ 19 h 19"/>
                <a:gd name="T10" fmla="*/ 20 w 20"/>
                <a:gd name="T11" fmla="*/ 19 h 19"/>
                <a:gd name="T12" fmla="*/ 20 w 20"/>
                <a:gd name="T13" fmla="*/ 0 h 19"/>
                <a:gd name="T14" fmla="*/ 20 w 20"/>
                <a:gd name="T15" fmla="*/ 0 h 19"/>
                <a:gd name="T16" fmla="*/ 0 w 20"/>
                <a:gd name="T17" fmla="*/ 0 h 19"/>
                <a:gd name="T18" fmla="*/ 0 w 20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4">
              <a:extLst>
                <a:ext uri="{FF2B5EF4-FFF2-40B4-BE49-F238E27FC236}">
                  <a16:creationId xmlns:a16="http://schemas.microsoft.com/office/drawing/2014/main" id="{968DB4A4-6D30-42C9-B709-70F2327D3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20 w 20"/>
                <a:gd name="T5" fmla="*/ 0 h 21"/>
                <a:gd name="T6" fmla="*/ 20 w 20"/>
                <a:gd name="T7" fmla="*/ 0 h 21"/>
                <a:gd name="T8" fmla="*/ 0 w 20"/>
                <a:gd name="T9" fmla="*/ 0 h 21"/>
                <a:gd name="T10" fmla="*/ 0 w 20"/>
                <a:gd name="T11" fmla="*/ 0 h 21"/>
                <a:gd name="T12" fmla="*/ 0 w 20"/>
                <a:gd name="T13" fmla="*/ 21 h 21"/>
                <a:gd name="T14" fmla="*/ 0 w 20"/>
                <a:gd name="T15" fmla="*/ 21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5">
              <a:extLst>
                <a:ext uri="{FF2B5EF4-FFF2-40B4-BE49-F238E27FC236}">
                  <a16:creationId xmlns:a16="http://schemas.microsoft.com/office/drawing/2014/main" id="{DDAF2027-56A1-4D06-87D2-64711619B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0 w 44"/>
                <a:gd name="T5" fmla="*/ 135 h 155"/>
                <a:gd name="T6" fmla="*/ 0 w 44"/>
                <a:gd name="T7" fmla="*/ 135 h 155"/>
                <a:gd name="T8" fmla="*/ 2 w 44"/>
                <a:gd name="T9" fmla="*/ 134 h 155"/>
                <a:gd name="T10" fmla="*/ 2 w 44"/>
                <a:gd name="T11" fmla="*/ 134 h 155"/>
                <a:gd name="T12" fmla="*/ 13 w 44"/>
                <a:gd name="T13" fmla="*/ 133 h 155"/>
                <a:gd name="T14" fmla="*/ 17 w 44"/>
                <a:gd name="T15" fmla="*/ 132 h 155"/>
                <a:gd name="T16" fmla="*/ 19 w 44"/>
                <a:gd name="T17" fmla="*/ 129 h 155"/>
                <a:gd name="T18" fmla="*/ 20 w 44"/>
                <a:gd name="T19" fmla="*/ 127 h 155"/>
                <a:gd name="T20" fmla="*/ 22 w 44"/>
                <a:gd name="T21" fmla="*/ 123 h 155"/>
                <a:gd name="T22" fmla="*/ 22 w 44"/>
                <a:gd name="T23" fmla="*/ 112 h 155"/>
                <a:gd name="T24" fmla="*/ 22 w 44"/>
                <a:gd name="T25" fmla="*/ 112 h 155"/>
                <a:gd name="T26" fmla="*/ 23 w 44"/>
                <a:gd name="T27" fmla="*/ 44 h 155"/>
                <a:gd name="T28" fmla="*/ 23 w 44"/>
                <a:gd name="T29" fmla="*/ 44 h 155"/>
                <a:gd name="T30" fmla="*/ 22 w 44"/>
                <a:gd name="T31" fmla="*/ 31 h 155"/>
                <a:gd name="T32" fmla="*/ 20 w 44"/>
                <a:gd name="T33" fmla="*/ 28 h 155"/>
                <a:gd name="T34" fmla="*/ 19 w 44"/>
                <a:gd name="T35" fmla="*/ 24 h 155"/>
                <a:gd name="T36" fmla="*/ 17 w 44"/>
                <a:gd name="T37" fmla="*/ 23 h 155"/>
                <a:gd name="T38" fmla="*/ 13 w 44"/>
                <a:gd name="T39" fmla="*/ 22 h 155"/>
                <a:gd name="T40" fmla="*/ 0 w 44"/>
                <a:gd name="T41" fmla="*/ 19 h 155"/>
                <a:gd name="T42" fmla="*/ 0 w 44"/>
                <a:gd name="T43" fmla="*/ 19 h 155"/>
                <a:gd name="T44" fmla="*/ 0 w 44"/>
                <a:gd name="T45" fmla="*/ 0 h 155"/>
                <a:gd name="T46" fmla="*/ 0 w 44"/>
                <a:gd name="T47" fmla="*/ 0 h 155"/>
                <a:gd name="T48" fmla="*/ 9 w 44"/>
                <a:gd name="T49" fmla="*/ 0 h 155"/>
                <a:gd name="T50" fmla="*/ 18 w 44"/>
                <a:gd name="T51" fmla="*/ 0 h 155"/>
                <a:gd name="T52" fmla="*/ 25 w 44"/>
                <a:gd name="T53" fmla="*/ 2 h 155"/>
                <a:gd name="T54" fmla="*/ 31 w 44"/>
                <a:gd name="T55" fmla="*/ 7 h 155"/>
                <a:gd name="T56" fmla="*/ 36 w 44"/>
                <a:gd name="T57" fmla="*/ 12 h 155"/>
                <a:gd name="T58" fmla="*/ 40 w 44"/>
                <a:gd name="T59" fmla="*/ 19 h 155"/>
                <a:gd name="T60" fmla="*/ 42 w 44"/>
                <a:gd name="T61" fmla="*/ 26 h 155"/>
                <a:gd name="T62" fmla="*/ 44 w 44"/>
                <a:gd name="T63" fmla="*/ 36 h 155"/>
                <a:gd name="T64" fmla="*/ 44 w 44"/>
                <a:gd name="T65" fmla="*/ 36 h 155"/>
                <a:gd name="T66" fmla="*/ 44 w 44"/>
                <a:gd name="T67" fmla="*/ 119 h 155"/>
                <a:gd name="T68" fmla="*/ 44 w 44"/>
                <a:gd name="T69" fmla="*/ 119 h 155"/>
                <a:gd name="T70" fmla="*/ 42 w 44"/>
                <a:gd name="T71" fmla="*/ 128 h 155"/>
                <a:gd name="T72" fmla="*/ 40 w 44"/>
                <a:gd name="T73" fmla="*/ 135 h 155"/>
                <a:gd name="T74" fmla="*/ 36 w 44"/>
                <a:gd name="T75" fmla="*/ 143 h 155"/>
                <a:gd name="T76" fmla="*/ 31 w 44"/>
                <a:gd name="T77" fmla="*/ 147 h 155"/>
                <a:gd name="T78" fmla="*/ 25 w 44"/>
                <a:gd name="T79" fmla="*/ 151 h 155"/>
                <a:gd name="T80" fmla="*/ 18 w 44"/>
                <a:gd name="T81" fmla="*/ 154 h 155"/>
                <a:gd name="T82" fmla="*/ 9 w 44"/>
                <a:gd name="T83" fmla="*/ 15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3" y="133"/>
                  </a:lnTo>
                  <a:lnTo>
                    <a:pt x="17" y="132"/>
                  </a:lnTo>
                  <a:lnTo>
                    <a:pt x="19" y="129"/>
                  </a:lnTo>
                  <a:lnTo>
                    <a:pt x="20" y="127"/>
                  </a:lnTo>
                  <a:lnTo>
                    <a:pt x="22" y="12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31"/>
                  </a:lnTo>
                  <a:lnTo>
                    <a:pt x="20" y="28"/>
                  </a:lnTo>
                  <a:lnTo>
                    <a:pt x="19" y="24"/>
                  </a:lnTo>
                  <a:lnTo>
                    <a:pt x="17" y="23"/>
                  </a:lnTo>
                  <a:lnTo>
                    <a:pt x="1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7"/>
                  </a:lnTo>
                  <a:lnTo>
                    <a:pt x="36" y="12"/>
                  </a:lnTo>
                  <a:lnTo>
                    <a:pt x="40" y="19"/>
                  </a:lnTo>
                  <a:lnTo>
                    <a:pt x="42" y="2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2" y="128"/>
                  </a:lnTo>
                  <a:lnTo>
                    <a:pt x="40" y="135"/>
                  </a:lnTo>
                  <a:lnTo>
                    <a:pt x="36" y="143"/>
                  </a:lnTo>
                  <a:lnTo>
                    <a:pt x="31" y="147"/>
                  </a:lnTo>
                  <a:lnTo>
                    <a:pt x="25" y="151"/>
                  </a:lnTo>
                  <a:lnTo>
                    <a:pt x="18" y="154"/>
                  </a:lnTo>
                  <a:lnTo>
                    <a:pt x="9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6">
              <a:extLst>
                <a:ext uri="{FF2B5EF4-FFF2-40B4-BE49-F238E27FC236}">
                  <a16:creationId xmlns:a16="http://schemas.microsoft.com/office/drawing/2014/main" id="{0444C723-A16A-4076-B24F-871F50A351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44 w 44"/>
                <a:gd name="T5" fmla="*/ 19 h 155"/>
                <a:gd name="T6" fmla="*/ 44 w 44"/>
                <a:gd name="T7" fmla="*/ 19 h 155"/>
                <a:gd name="T8" fmla="*/ 36 w 44"/>
                <a:gd name="T9" fmla="*/ 20 h 155"/>
                <a:gd name="T10" fmla="*/ 36 w 44"/>
                <a:gd name="T11" fmla="*/ 20 h 155"/>
                <a:gd name="T12" fmla="*/ 30 w 44"/>
                <a:gd name="T13" fmla="*/ 22 h 155"/>
                <a:gd name="T14" fmla="*/ 26 w 44"/>
                <a:gd name="T15" fmla="*/ 24 h 155"/>
                <a:gd name="T16" fmla="*/ 24 w 44"/>
                <a:gd name="T17" fmla="*/ 28 h 155"/>
                <a:gd name="T18" fmla="*/ 22 w 44"/>
                <a:gd name="T19" fmla="*/ 34 h 155"/>
                <a:gd name="T20" fmla="*/ 22 w 44"/>
                <a:gd name="T21" fmla="*/ 34 h 155"/>
                <a:gd name="T22" fmla="*/ 22 w 44"/>
                <a:gd name="T23" fmla="*/ 121 h 155"/>
                <a:gd name="T24" fmla="*/ 22 w 44"/>
                <a:gd name="T25" fmla="*/ 121 h 155"/>
                <a:gd name="T26" fmla="*/ 24 w 44"/>
                <a:gd name="T27" fmla="*/ 125 h 155"/>
                <a:gd name="T28" fmla="*/ 26 w 44"/>
                <a:gd name="T29" fmla="*/ 130 h 155"/>
                <a:gd name="T30" fmla="*/ 30 w 44"/>
                <a:gd name="T31" fmla="*/ 133 h 155"/>
                <a:gd name="T32" fmla="*/ 36 w 44"/>
                <a:gd name="T33" fmla="*/ 134 h 155"/>
                <a:gd name="T34" fmla="*/ 36 w 44"/>
                <a:gd name="T35" fmla="*/ 134 h 155"/>
                <a:gd name="T36" fmla="*/ 44 w 44"/>
                <a:gd name="T37" fmla="*/ 134 h 155"/>
                <a:gd name="T38" fmla="*/ 44 w 44"/>
                <a:gd name="T39" fmla="*/ 134 h 155"/>
                <a:gd name="T40" fmla="*/ 44 w 44"/>
                <a:gd name="T41" fmla="*/ 154 h 155"/>
                <a:gd name="T42" fmla="*/ 44 w 44"/>
                <a:gd name="T43" fmla="*/ 154 h 155"/>
                <a:gd name="T44" fmla="*/ 36 w 44"/>
                <a:gd name="T45" fmla="*/ 155 h 155"/>
                <a:gd name="T46" fmla="*/ 28 w 44"/>
                <a:gd name="T47" fmla="*/ 155 h 155"/>
                <a:gd name="T48" fmla="*/ 21 w 44"/>
                <a:gd name="T49" fmla="*/ 152 h 155"/>
                <a:gd name="T50" fmla="*/ 15 w 44"/>
                <a:gd name="T51" fmla="*/ 149 h 155"/>
                <a:gd name="T52" fmla="*/ 9 w 44"/>
                <a:gd name="T53" fmla="*/ 144 h 155"/>
                <a:gd name="T54" fmla="*/ 5 w 44"/>
                <a:gd name="T55" fmla="*/ 138 h 155"/>
                <a:gd name="T56" fmla="*/ 2 w 44"/>
                <a:gd name="T57" fmla="*/ 132 h 155"/>
                <a:gd name="T58" fmla="*/ 2 w 44"/>
                <a:gd name="T59" fmla="*/ 123 h 155"/>
                <a:gd name="T60" fmla="*/ 2 w 44"/>
                <a:gd name="T61" fmla="*/ 123 h 155"/>
                <a:gd name="T62" fmla="*/ 0 w 44"/>
                <a:gd name="T63" fmla="*/ 77 h 155"/>
                <a:gd name="T64" fmla="*/ 2 w 44"/>
                <a:gd name="T65" fmla="*/ 31 h 155"/>
                <a:gd name="T66" fmla="*/ 2 w 44"/>
                <a:gd name="T67" fmla="*/ 31 h 155"/>
                <a:gd name="T68" fmla="*/ 2 w 44"/>
                <a:gd name="T69" fmla="*/ 23 h 155"/>
                <a:gd name="T70" fmla="*/ 4 w 44"/>
                <a:gd name="T71" fmla="*/ 17 h 155"/>
                <a:gd name="T72" fmla="*/ 8 w 44"/>
                <a:gd name="T73" fmla="*/ 11 h 155"/>
                <a:gd name="T74" fmla="*/ 14 w 44"/>
                <a:gd name="T75" fmla="*/ 6 h 155"/>
                <a:gd name="T76" fmla="*/ 20 w 44"/>
                <a:gd name="T77" fmla="*/ 3 h 155"/>
                <a:gd name="T78" fmla="*/ 27 w 44"/>
                <a:gd name="T79" fmla="*/ 1 h 155"/>
                <a:gd name="T80" fmla="*/ 35 w 44"/>
                <a:gd name="T81" fmla="*/ 0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0" y="22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6" y="130"/>
                  </a:lnTo>
                  <a:lnTo>
                    <a:pt x="30" y="133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6" y="155"/>
                  </a:lnTo>
                  <a:lnTo>
                    <a:pt x="28" y="155"/>
                  </a:lnTo>
                  <a:lnTo>
                    <a:pt x="21" y="152"/>
                  </a:lnTo>
                  <a:lnTo>
                    <a:pt x="15" y="149"/>
                  </a:lnTo>
                  <a:lnTo>
                    <a:pt x="9" y="144"/>
                  </a:lnTo>
                  <a:lnTo>
                    <a:pt x="5" y="138"/>
                  </a:lnTo>
                  <a:lnTo>
                    <a:pt x="2" y="132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0" y="7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7">
              <a:extLst>
                <a:ext uri="{FF2B5EF4-FFF2-40B4-BE49-F238E27FC236}">
                  <a16:creationId xmlns:a16="http://schemas.microsoft.com/office/drawing/2014/main" id="{A4450A6B-3694-4D37-B744-2D8E1CB99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0 w 21"/>
                <a:gd name="T5" fmla="*/ 0 h 19"/>
                <a:gd name="T6" fmla="*/ 0 w 21"/>
                <a:gd name="T7" fmla="*/ 0 h 19"/>
                <a:gd name="T8" fmla="*/ 21 w 21"/>
                <a:gd name="T9" fmla="*/ 0 h 19"/>
                <a:gd name="T10" fmla="*/ 21 w 21"/>
                <a:gd name="T11" fmla="*/ 0 h 19"/>
                <a:gd name="T12" fmla="*/ 21 w 21"/>
                <a:gd name="T13" fmla="*/ 19 h 19"/>
                <a:gd name="T14" fmla="*/ 21 w 21"/>
                <a:gd name="T15" fmla="*/ 19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8">
              <a:extLst>
                <a:ext uri="{FF2B5EF4-FFF2-40B4-BE49-F238E27FC236}">
                  <a16:creationId xmlns:a16="http://schemas.microsoft.com/office/drawing/2014/main" id="{AEE8EBF5-EC06-4A7E-AAAD-A5CFCBB99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4825"/>
              <a:ext cx="34925" cy="34925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0 h 22"/>
                <a:gd name="T4" fmla="*/ 22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  <a:gd name="T12" fmla="*/ 0 w 22"/>
                <a:gd name="T13" fmla="*/ 22 h 22"/>
                <a:gd name="T14" fmla="*/ 0 w 22"/>
                <a:gd name="T15" fmla="*/ 22 h 22"/>
                <a:gd name="T16" fmla="*/ 0 w 22"/>
                <a:gd name="T17" fmla="*/ 0 h 22"/>
                <a:gd name="T18" fmla="*/ 0 w 2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9">
              <a:extLst>
                <a:ext uri="{FF2B5EF4-FFF2-40B4-BE49-F238E27FC236}">
                  <a16:creationId xmlns:a16="http://schemas.microsoft.com/office/drawing/2014/main" id="{A40B26A5-960A-49D2-B8F3-68C1920BBB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0 w 20"/>
                <a:gd name="T5" fmla="*/ 21 h 21"/>
                <a:gd name="T6" fmla="*/ 0 w 20"/>
                <a:gd name="T7" fmla="*/ 21 h 21"/>
                <a:gd name="T8" fmla="*/ 0 w 20"/>
                <a:gd name="T9" fmla="*/ 0 h 21"/>
                <a:gd name="T10" fmla="*/ 0 w 20"/>
                <a:gd name="T11" fmla="*/ 0 h 21"/>
                <a:gd name="T12" fmla="*/ 20 w 20"/>
                <a:gd name="T13" fmla="*/ 0 h 21"/>
                <a:gd name="T14" fmla="*/ 20 w 20"/>
                <a:gd name="T15" fmla="*/ 0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A64A2F-B00A-464A-8E2B-F48E61B77913}"/>
              </a:ext>
            </a:extLst>
          </p:cNvPr>
          <p:cNvGrpSpPr/>
          <p:nvPr userDrawn="1"/>
        </p:nvGrpSpPr>
        <p:grpSpPr>
          <a:xfrm rot="20150758">
            <a:off x="6433039" y="-433644"/>
            <a:ext cx="1509308" cy="1589989"/>
            <a:chOff x="-612775" y="963613"/>
            <a:chExt cx="3444876" cy="3629025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70038CCE-4599-4319-88C5-9EC55AA0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9FF3ADFD-32BC-4676-BE36-9BA932401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136DC903-7AC7-4FF3-9DD3-3FAE5EA5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7FF7B148-8800-4EBA-817E-C0E5DD81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238E3D90-B243-4981-84C4-B028F0091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9B12E47F-2FA7-4785-9DB4-B83A1E64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8039B3D8-EA70-4A75-9C12-0A323E2E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E3F6A720-B54D-41E0-8C96-A32F4E1C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1C5062A7-B836-49EE-B122-440BB9CE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7F26F4D5-25E6-4EE0-AAA1-7012D5D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7025C30A-7589-4D37-9329-CCE1847EC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2118873-60F4-4B72-A98C-FE3D5A1F0F79}"/>
              </a:ext>
            </a:extLst>
          </p:cNvPr>
          <p:cNvGrpSpPr/>
          <p:nvPr userDrawn="1"/>
        </p:nvGrpSpPr>
        <p:grpSpPr>
          <a:xfrm>
            <a:off x="-71372" y="1448553"/>
            <a:ext cx="1973242" cy="1548323"/>
            <a:chOff x="-1245295" y="2706005"/>
            <a:chExt cx="3494385" cy="274190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277B4-826F-4793-9697-F149E3319C65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67" name="Group 18">
              <a:extLst>
                <a:ext uri="{FF2B5EF4-FFF2-40B4-BE49-F238E27FC236}">
                  <a16:creationId xmlns:a16="http://schemas.microsoft.com/office/drawing/2014/main" id="{91DCBBC9-D7A2-43B6-B56C-2C8C53F3EF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D5B9B7AB-A50C-4304-B537-E1C05C909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B73B543C-ACD0-40F9-93A5-501E51FC5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D1B74C19-9024-4C75-B7A4-D5EA547DA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9823B90E-6F7C-454C-932E-B76E5A92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2" name="Freeform 23">
                <a:extLst>
                  <a:ext uri="{FF2B5EF4-FFF2-40B4-BE49-F238E27FC236}">
                    <a16:creationId xmlns:a16="http://schemas.microsoft.com/office/drawing/2014/main" id="{59968974-DBB5-4E83-9EAD-223C874B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grpSp>
        <p:nvGrpSpPr>
          <p:cNvPr id="75" name="Group 12">
            <a:extLst>
              <a:ext uri="{FF2B5EF4-FFF2-40B4-BE49-F238E27FC236}">
                <a16:creationId xmlns:a16="http://schemas.microsoft.com/office/drawing/2014/main" id="{24B84FBE-6C4C-4491-AE26-7F75F25665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58600" y="2440901"/>
            <a:ext cx="455384" cy="409985"/>
            <a:chOff x="2228" y="1033"/>
            <a:chExt cx="1304" cy="1174"/>
          </a:xfrm>
        </p:grpSpPr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DFDDC2C6-31D0-41CF-AC48-19D834EE46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033"/>
              <a:ext cx="1304" cy="508"/>
            </a:xfrm>
            <a:custGeom>
              <a:avLst/>
              <a:gdLst>
                <a:gd name="T0" fmla="*/ 94 w 1304"/>
                <a:gd name="T1" fmla="*/ 322 h 508"/>
                <a:gd name="T2" fmla="*/ 0 w 1304"/>
                <a:gd name="T3" fmla="*/ 296 h 508"/>
                <a:gd name="T4" fmla="*/ 0 w 1304"/>
                <a:gd name="T5" fmla="*/ 210 h 508"/>
                <a:gd name="T6" fmla="*/ 606 w 1304"/>
                <a:gd name="T7" fmla="*/ 6 h 508"/>
                <a:gd name="T8" fmla="*/ 606 w 1304"/>
                <a:gd name="T9" fmla="*/ 6 h 508"/>
                <a:gd name="T10" fmla="*/ 622 w 1304"/>
                <a:gd name="T11" fmla="*/ 0 h 508"/>
                <a:gd name="T12" fmla="*/ 638 w 1304"/>
                <a:gd name="T13" fmla="*/ 0 h 508"/>
                <a:gd name="T14" fmla="*/ 654 w 1304"/>
                <a:gd name="T15" fmla="*/ 0 h 508"/>
                <a:gd name="T16" fmla="*/ 670 w 1304"/>
                <a:gd name="T17" fmla="*/ 6 h 508"/>
                <a:gd name="T18" fmla="*/ 1304 w 1304"/>
                <a:gd name="T19" fmla="*/ 210 h 508"/>
                <a:gd name="T20" fmla="*/ 1304 w 1304"/>
                <a:gd name="T21" fmla="*/ 296 h 508"/>
                <a:gd name="T22" fmla="*/ 662 w 1304"/>
                <a:gd name="T23" fmla="*/ 504 h 508"/>
                <a:gd name="T24" fmla="*/ 662 w 1304"/>
                <a:gd name="T25" fmla="*/ 504 h 508"/>
                <a:gd name="T26" fmla="*/ 648 w 1304"/>
                <a:gd name="T27" fmla="*/ 508 h 508"/>
                <a:gd name="T28" fmla="*/ 634 w 1304"/>
                <a:gd name="T29" fmla="*/ 508 h 508"/>
                <a:gd name="T30" fmla="*/ 620 w 1304"/>
                <a:gd name="T31" fmla="*/ 508 h 508"/>
                <a:gd name="T32" fmla="*/ 606 w 1304"/>
                <a:gd name="T33" fmla="*/ 504 h 508"/>
                <a:gd name="T34" fmla="*/ 184 w 1304"/>
                <a:gd name="T35" fmla="*/ 352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4" h="508">
                  <a:moveTo>
                    <a:pt x="94" y="322"/>
                  </a:moveTo>
                  <a:lnTo>
                    <a:pt x="0" y="296"/>
                  </a:lnTo>
                  <a:lnTo>
                    <a:pt x="0" y="210"/>
                  </a:lnTo>
                  <a:lnTo>
                    <a:pt x="606" y="6"/>
                  </a:lnTo>
                  <a:lnTo>
                    <a:pt x="606" y="6"/>
                  </a:lnTo>
                  <a:lnTo>
                    <a:pt x="622" y="0"/>
                  </a:lnTo>
                  <a:lnTo>
                    <a:pt x="638" y="0"/>
                  </a:lnTo>
                  <a:lnTo>
                    <a:pt x="654" y="0"/>
                  </a:lnTo>
                  <a:lnTo>
                    <a:pt x="670" y="6"/>
                  </a:lnTo>
                  <a:lnTo>
                    <a:pt x="1304" y="210"/>
                  </a:lnTo>
                  <a:lnTo>
                    <a:pt x="1304" y="296"/>
                  </a:lnTo>
                  <a:lnTo>
                    <a:pt x="662" y="504"/>
                  </a:lnTo>
                  <a:lnTo>
                    <a:pt x="662" y="504"/>
                  </a:lnTo>
                  <a:lnTo>
                    <a:pt x="648" y="508"/>
                  </a:lnTo>
                  <a:lnTo>
                    <a:pt x="634" y="508"/>
                  </a:lnTo>
                  <a:lnTo>
                    <a:pt x="620" y="508"/>
                  </a:lnTo>
                  <a:lnTo>
                    <a:pt x="606" y="504"/>
                  </a:lnTo>
                  <a:lnTo>
                    <a:pt x="184" y="352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0E1D0493-958B-4179-BC99-B14503AC67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70" y="1243"/>
              <a:ext cx="482" cy="568"/>
            </a:xfrm>
            <a:custGeom>
              <a:avLst/>
              <a:gdLst>
                <a:gd name="T0" fmla="*/ 482 w 482"/>
                <a:gd name="T1" fmla="*/ 0 h 568"/>
                <a:gd name="T2" fmla="*/ 50 w 482"/>
                <a:gd name="T3" fmla="*/ 138 h 568"/>
                <a:gd name="T4" fmla="*/ 50 w 482"/>
                <a:gd name="T5" fmla="*/ 138 h 568"/>
                <a:gd name="T6" fmla="*/ 40 w 482"/>
                <a:gd name="T7" fmla="*/ 142 h 568"/>
                <a:gd name="T8" fmla="*/ 30 w 482"/>
                <a:gd name="T9" fmla="*/ 148 h 568"/>
                <a:gd name="T10" fmla="*/ 22 w 482"/>
                <a:gd name="T11" fmla="*/ 154 h 568"/>
                <a:gd name="T12" fmla="*/ 14 w 482"/>
                <a:gd name="T13" fmla="*/ 164 h 568"/>
                <a:gd name="T14" fmla="*/ 8 w 482"/>
                <a:gd name="T15" fmla="*/ 176 h 568"/>
                <a:gd name="T16" fmla="*/ 4 w 482"/>
                <a:gd name="T17" fmla="*/ 190 h 568"/>
                <a:gd name="T18" fmla="*/ 0 w 482"/>
                <a:gd name="T19" fmla="*/ 206 h 568"/>
                <a:gd name="T20" fmla="*/ 0 w 482"/>
                <a:gd name="T21" fmla="*/ 226 h 568"/>
                <a:gd name="T22" fmla="*/ 0 w 482"/>
                <a:gd name="T23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568">
                  <a:moveTo>
                    <a:pt x="482" y="0"/>
                  </a:moveTo>
                  <a:lnTo>
                    <a:pt x="50" y="138"/>
                  </a:lnTo>
                  <a:lnTo>
                    <a:pt x="50" y="138"/>
                  </a:lnTo>
                  <a:lnTo>
                    <a:pt x="40" y="142"/>
                  </a:lnTo>
                  <a:lnTo>
                    <a:pt x="30" y="148"/>
                  </a:lnTo>
                  <a:lnTo>
                    <a:pt x="22" y="154"/>
                  </a:lnTo>
                  <a:lnTo>
                    <a:pt x="14" y="164"/>
                  </a:lnTo>
                  <a:lnTo>
                    <a:pt x="8" y="176"/>
                  </a:lnTo>
                  <a:lnTo>
                    <a:pt x="4" y="190"/>
                  </a:lnTo>
                  <a:lnTo>
                    <a:pt x="0" y="206"/>
                  </a:lnTo>
                  <a:lnTo>
                    <a:pt x="0" y="226"/>
                  </a:lnTo>
                  <a:lnTo>
                    <a:pt x="0" y="568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91CE7D7F-75D7-4922-9B1D-3AF765401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" y="1441"/>
              <a:ext cx="454" cy="370"/>
            </a:xfrm>
            <a:custGeom>
              <a:avLst/>
              <a:gdLst>
                <a:gd name="T0" fmla="*/ 454 w 454"/>
                <a:gd name="T1" fmla="*/ 362 h 370"/>
                <a:gd name="T2" fmla="*/ 454 w 454"/>
                <a:gd name="T3" fmla="*/ 362 h 370"/>
                <a:gd name="T4" fmla="*/ 398 w 454"/>
                <a:gd name="T5" fmla="*/ 368 h 370"/>
                <a:gd name="T6" fmla="*/ 340 w 454"/>
                <a:gd name="T7" fmla="*/ 370 h 370"/>
                <a:gd name="T8" fmla="*/ 340 w 454"/>
                <a:gd name="T9" fmla="*/ 370 h 370"/>
                <a:gd name="T10" fmla="*/ 272 w 454"/>
                <a:gd name="T11" fmla="*/ 366 h 370"/>
                <a:gd name="T12" fmla="*/ 208 w 454"/>
                <a:gd name="T13" fmla="*/ 360 h 370"/>
                <a:gd name="T14" fmla="*/ 150 w 454"/>
                <a:gd name="T15" fmla="*/ 350 h 370"/>
                <a:gd name="T16" fmla="*/ 124 w 454"/>
                <a:gd name="T17" fmla="*/ 344 h 370"/>
                <a:gd name="T18" fmla="*/ 100 w 454"/>
                <a:gd name="T19" fmla="*/ 336 h 370"/>
                <a:gd name="T20" fmla="*/ 78 w 454"/>
                <a:gd name="T21" fmla="*/ 328 h 370"/>
                <a:gd name="T22" fmla="*/ 58 w 454"/>
                <a:gd name="T23" fmla="*/ 320 h 370"/>
                <a:gd name="T24" fmla="*/ 40 w 454"/>
                <a:gd name="T25" fmla="*/ 310 h 370"/>
                <a:gd name="T26" fmla="*/ 26 w 454"/>
                <a:gd name="T27" fmla="*/ 300 h 370"/>
                <a:gd name="T28" fmla="*/ 16 w 454"/>
                <a:gd name="T29" fmla="*/ 290 h 370"/>
                <a:gd name="T30" fmla="*/ 6 w 454"/>
                <a:gd name="T31" fmla="*/ 278 h 370"/>
                <a:gd name="T32" fmla="*/ 2 w 454"/>
                <a:gd name="T33" fmla="*/ 268 h 370"/>
                <a:gd name="T34" fmla="*/ 0 w 454"/>
                <a:gd name="T35" fmla="*/ 256 h 370"/>
                <a:gd name="T36" fmla="*/ 0 w 454"/>
                <a:gd name="T3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4" h="370">
                  <a:moveTo>
                    <a:pt x="454" y="362"/>
                  </a:moveTo>
                  <a:lnTo>
                    <a:pt x="454" y="362"/>
                  </a:lnTo>
                  <a:lnTo>
                    <a:pt x="398" y="368"/>
                  </a:lnTo>
                  <a:lnTo>
                    <a:pt x="340" y="370"/>
                  </a:lnTo>
                  <a:lnTo>
                    <a:pt x="340" y="370"/>
                  </a:lnTo>
                  <a:lnTo>
                    <a:pt x="272" y="366"/>
                  </a:lnTo>
                  <a:lnTo>
                    <a:pt x="208" y="360"/>
                  </a:lnTo>
                  <a:lnTo>
                    <a:pt x="150" y="350"/>
                  </a:lnTo>
                  <a:lnTo>
                    <a:pt x="124" y="344"/>
                  </a:lnTo>
                  <a:lnTo>
                    <a:pt x="100" y="336"/>
                  </a:lnTo>
                  <a:lnTo>
                    <a:pt x="78" y="328"/>
                  </a:lnTo>
                  <a:lnTo>
                    <a:pt x="58" y="320"/>
                  </a:lnTo>
                  <a:lnTo>
                    <a:pt x="40" y="310"/>
                  </a:lnTo>
                  <a:lnTo>
                    <a:pt x="26" y="300"/>
                  </a:lnTo>
                  <a:lnTo>
                    <a:pt x="16" y="290"/>
                  </a:lnTo>
                  <a:lnTo>
                    <a:pt x="6" y="278"/>
                  </a:lnTo>
                  <a:lnTo>
                    <a:pt x="2" y="268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6">
              <a:extLst>
                <a:ext uri="{FF2B5EF4-FFF2-40B4-BE49-F238E27FC236}">
                  <a16:creationId xmlns:a16="http://schemas.microsoft.com/office/drawing/2014/main" id="{FB53E6CE-917E-45E9-B536-C9499B9C2D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220" y="1441"/>
              <a:ext cx="0" cy="170"/>
            </a:xfrm>
            <a:prstGeom prst="line">
              <a:avLst/>
            </a:pr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1D7FD418-980E-47C3-92E2-5F45DB9348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8" y="1623"/>
              <a:ext cx="396" cy="584"/>
            </a:xfrm>
            <a:custGeom>
              <a:avLst/>
              <a:gdLst>
                <a:gd name="T0" fmla="*/ 392 w 396"/>
                <a:gd name="T1" fmla="*/ 284 h 584"/>
                <a:gd name="T2" fmla="*/ 0 w 396"/>
                <a:gd name="T3" fmla="*/ 0 h 584"/>
                <a:gd name="T4" fmla="*/ 0 w 396"/>
                <a:gd name="T5" fmla="*/ 482 h 584"/>
                <a:gd name="T6" fmla="*/ 0 w 396"/>
                <a:gd name="T7" fmla="*/ 482 h 584"/>
                <a:gd name="T8" fmla="*/ 0 w 396"/>
                <a:gd name="T9" fmla="*/ 488 h 584"/>
                <a:gd name="T10" fmla="*/ 2 w 396"/>
                <a:gd name="T11" fmla="*/ 492 h 584"/>
                <a:gd name="T12" fmla="*/ 4 w 396"/>
                <a:gd name="T13" fmla="*/ 494 h 584"/>
                <a:gd name="T14" fmla="*/ 8 w 396"/>
                <a:gd name="T15" fmla="*/ 496 h 584"/>
                <a:gd name="T16" fmla="*/ 12 w 396"/>
                <a:gd name="T17" fmla="*/ 496 h 584"/>
                <a:gd name="T18" fmla="*/ 16 w 396"/>
                <a:gd name="T19" fmla="*/ 496 h 584"/>
                <a:gd name="T20" fmla="*/ 20 w 396"/>
                <a:gd name="T21" fmla="*/ 494 h 584"/>
                <a:gd name="T22" fmla="*/ 24 w 396"/>
                <a:gd name="T23" fmla="*/ 490 h 584"/>
                <a:gd name="T24" fmla="*/ 134 w 396"/>
                <a:gd name="T25" fmla="*/ 384 h 584"/>
                <a:gd name="T26" fmla="*/ 240 w 396"/>
                <a:gd name="T27" fmla="*/ 570 h 584"/>
                <a:gd name="T28" fmla="*/ 240 w 396"/>
                <a:gd name="T29" fmla="*/ 570 h 584"/>
                <a:gd name="T30" fmla="*/ 244 w 396"/>
                <a:gd name="T31" fmla="*/ 576 h 584"/>
                <a:gd name="T32" fmla="*/ 248 w 396"/>
                <a:gd name="T33" fmla="*/ 580 h 584"/>
                <a:gd name="T34" fmla="*/ 254 w 396"/>
                <a:gd name="T35" fmla="*/ 582 h 584"/>
                <a:gd name="T36" fmla="*/ 260 w 396"/>
                <a:gd name="T37" fmla="*/ 584 h 584"/>
                <a:gd name="T38" fmla="*/ 266 w 396"/>
                <a:gd name="T39" fmla="*/ 584 h 584"/>
                <a:gd name="T40" fmla="*/ 272 w 396"/>
                <a:gd name="T41" fmla="*/ 584 h 584"/>
                <a:gd name="T42" fmla="*/ 280 w 396"/>
                <a:gd name="T43" fmla="*/ 582 h 584"/>
                <a:gd name="T44" fmla="*/ 286 w 396"/>
                <a:gd name="T45" fmla="*/ 578 h 584"/>
                <a:gd name="T46" fmla="*/ 330 w 396"/>
                <a:gd name="T47" fmla="*/ 550 h 584"/>
                <a:gd name="T48" fmla="*/ 330 w 396"/>
                <a:gd name="T49" fmla="*/ 550 h 584"/>
                <a:gd name="T50" fmla="*/ 336 w 396"/>
                <a:gd name="T51" fmla="*/ 546 h 584"/>
                <a:gd name="T52" fmla="*/ 340 w 396"/>
                <a:gd name="T53" fmla="*/ 540 h 584"/>
                <a:gd name="T54" fmla="*/ 346 w 396"/>
                <a:gd name="T55" fmla="*/ 528 h 584"/>
                <a:gd name="T56" fmla="*/ 348 w 396"/>
                <a:gd name="T57" fmla="*/ 522 h 584"/>
                <a:gd name="T58" fmla="*/ 348 w 396"/>
                <a:gd name="T59" fmla="*/ 516 h 584"/>
                <a:gd name="T60" fmla="*/ 348 w 396"/>
                <a:gd name="T61" fmla="*/ 510 h 584"/>
                <a:gd name="T62" fmla="*/ 344 w 396"/>
                <a:gd name="T63" fmla="*/ 504 h 584"/>
                <a:gd name="T64" fmla="*/ 244 w 396"/>
                <a:gd name="T65" fmla="*/ 328 h 584"/>
                <a:gd name="T66" fmla="*/ 376 w 396"/>
                <a:gd name="T67" fmla="*/ 328 h 584"/>
                <a:gd name="T68" fmla="*/ 376 w 396"/>
                <a:gd name="T69" fmla="*/ 328 h 584"/>
                <a:gd name="T70" fmla="*/ 382 w 396"/>
                <a:gd name="T71" fmla="*/ 328 h 584"/>
                <a:gd name="T72" fmla="*/ 388 w 396"/>
                <a:gd name="T73" fmla="*/ 324 h 584"/>
                <a:gd name="T74" fmla="*/ 392 w 396"/>
                <a:gd name="T75" fmla="*/ 316 h 584"/>
                <a:gd name="T76" fmla="*/ 394 w 396"/>
                <a:gd name="T77" fmla="*/ 310 h 584"/>
                <a:gd name="T78" fmla="*/ 396 w 396"/>
                <a:gd name="T79" fmla="*/ 302 h 584"/>
                <a:gd name="T80" fmla="*/ 396 w 396"/>
                <a:gd name="T81" fmla="*/ 294 h 584"/>
                <a:gd name="T82" fmla="*/ 394 w 396"/>
                <a:gd name="T83" fmla="*/ 288 h 584"/>
                <a:gd name="T84" fmla="*/ 392 w 396"/>
                <a:gd name="T85" fmla="*/ 284 h 584"/>
                <a:gd name="T86" fmla="*/ 392 w 396"/>
                <a:gd name="T87" fmla="*/ 2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584">
                  <a:moveTo>
                    <a:pt x="392" y="284"/>
                  </a:moveTo>
                  <a:lnTo>
                    <a:pt x="0" y="0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8"/>
                  </a:lnTo>
                  <a:lnTo>
                    <a:pt x="2" y="492"/>
                  </a:lnTo>
                  <a:lnTo>
                    <a:pt x="4" y="494"/>
                  </a:lnTo>
                  <a:lnTo>
                    <a:pt x="8" y="496"/>
                  </a:lnTo>
                  <a:lnTo>
                    <a:pt x="12" y="496"/>
                  </a:lnTo>
                  <a:lnTo>
                    <a:pt x="16" y="496"/>
                  </a:lnTo>
                  <a:lnTo>
                    <a:pt x="20" y="494"/>
                  </a:lnTo>
                  <a:lnTo>
                    <a:pt x="24" y="490"/>
                  </a:lnTo>
                  <a:lnTo>
                    <a:pt x="134" y="384"/>
                  </a:lnTo>
                  <a:lnTo>
                    <a:pt x="240" y="570"/>
                  </a:lnTo>
                  <a:lnTo>
                    <a:pt x="240" y="570"/>
                  </a:lnTo>
                  <a:lnTo>
                    <a:pt x="244" y="576"/>
                  </a:lnTo>
                  <a:lnTo>
                    <a:pt x="248" y="580"/>
                  </a:lnTo>
                  <a:lnTo>
                    <a:pt x="254" y="582"/>
                  </a:lnTo>
                  <a:lnTo>
                    <a:pt x="260" y="584"/>
                  </a:lnTo>
                  <a:lnTo>
                    <a:pt x="266" y="584"/>
                  </a:lnTo>
                  <a:lnTo>
                    <a:pt x="272" y="584"/>
                  </a:lnTo>
                  <a:lnTo>
                    <a:pt x="280" y="582"/>
                  </a:lnTo>
                  <a:lnTo>
                    <a:pt x="286" y="578"/>
                  </a:lnTo>
                  <a:lnTo>
                    <a:pt x="330" y="550"/>
                  </a:lnTo>
                  <a:lnTo>
                    <a:pt x="330" y="550"/>
                  </a:lnTo>
                  <a:lnTo>
                    <a:pt x="336" y="546"/>
                  </a:lnTo>
                  <a:lnTo>
                    <a:pt x="340" y="540"/>
                  </a:lnTo>
                  <a:lnTo>
                    <a:pt x="346" y="528"/>
                  </a:lnTo>
                  <a:lnTo>
                    <a:pt x="348" y="522"/>
                  </a:lnTo>
                  <a:lnTo>
                    <a:pt x="348" y="516"/>
                  </a:lnTo>
                  <a:lnTo>
                    <a:pt x="348" y="510"/>
                  </a:lnTo>
                  <a:lnTo>
                    <a:pt x="344" y="504"/>
                  </a:lnTo>
                  <a:lnTo>
                    <a:pt x="244" y="328"/>
                  </a:lnTo>
                  <a:lnTo>
                    <a:pt x="376" y="328"/>
                  </a:lnTo>
                  <a:lnTo>
                    <a:pt x="376" y="328"/>
                  </a:lnTo>
                  <a:lnTo>
                    <a:pt x="382" y="328"/>
                  </a:lnTo>
                  <a:lnTo>
                    <a:pt x="388" y="324"/>
                  </a:lnTo>
                  <a:lnTo>
                    <a:pt x="392" y="316"/>
                  </a:lnTo>
                  <a:lnTo>
                    <a:pt x="394" y="310"/>
                  </a:lnTo>
                  <a:lnTo>
                    <a:pt x="396" y="302"/>
                  </a:lnTo>
                  <a:lnTo>
                    <a:pt x="396" y="294"/>
                  </a:lnTo>
                  <a:lnTo>
                    <a:pt x="394" y="288"/>
                  </a:lnTo>
                  <a:lnTo>
                    <a:pt x="392" y="284"/>
                  </a:lnTo>
                  <a:lnTo>
                    <a:pt x="392" y="284"/>
                  </a:lnTo>
                  <a:close/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38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4070D-C4D2-400F-874F-9BF6131A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917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05BBEEC-B96D-41D7-A966-B60BFA5FA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414800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3526-F55E-4F5E-A7B1-C12E2B6F85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"/>
            <a:ext cx="9121629" cy="51435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0370DE1-8EC1-43C8-9C54-1BE4371E7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165378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E264F-1725-4C1C-AC62-D5D893323249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144054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0C87C35-9F9E-4105-B01E-1C9EEAC8E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87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1091-F064-4062-9C3E-209801E84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7"/>
            <a:ext cx="9289030" cy="52118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25825C9-E365-484A-BAFE-AEBBFA5C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381402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17B5-B03E-4178-80D1-29ED395009D8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360078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9639CC-2BE4-4519-B044-C1EE571ECD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9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 userDrawn="1"/>
        </p:nvSpPr>
        <p:spPr>
          <a:xfrm>
            <a:off x="-8947" y="8100"/>
            <a:ext cx="9152947" cy="492752"/>
          </a:xfrm>
          <a:prstGeom prst="rect">
            <a:avLst/>
          </a:prstGeom>
          <a:gradFill flip="none" rotWithShape="1">
            <a:gsLst>
              <a:gs pos="0">
                <a:srgbClr val="A5A5A5">
                  <a:lumMod val="5000"/>
                  <a:lumOff val="95000"/>
                  <a:alpha val="12000"/>
                </a:srgbClr>
              </a:gs>
              <a:gs pos="66000">
                <a:srgbClr val="A5A5A5">
                  <a:lumMod val="45000"/>
                  <a:lumOff val="55000"/>
                  <a:alpha val="30000"/>
                </a:srgbClr>
              </a:gs>
              <a:gs pos="83000">
                <a:srgbClr val="A5A5A5">
                  <a:lumMod val="45000"/>
                  <a:lumOff val="55000"/>
                  <a:alpha val="47000"/>
                </a:srgbClr>
              </a:gs>
              <a:gs pos="100000">
                <a:srgbClr val="A5A5A5">
                  <a:lumMod val="30000"/>
                  <a:lumOff val="70000"/>
                  <a:alpha val="54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045" y="644238"/>
            <a:ext cx="8282085" cy="3939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  <a:defRPr sz="1800" b="1">
                <a:latin typeface="+mn-lt"/>
              </a:defRPr>
            </a:lvl1pPr>
            <a:lvl2pPr marL="342900" indent="-259556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500" baseline="0">
                <a:latin typeface="+mn-lt"/>
              </a:defRPr>
            </a:lvl2pPr>
            <a:lvl3pPr marL="602456" indent="-259556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350">
                <a:latin typeface="+mn-lt"/>
              </a:defRPr>
            </a:lvl3pPr>
            <a:lvl4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050">
                <a:latin typeface="+mn-lt"/>
              </a:defRPr>
            </a:lvl4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2nd level  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14045" y="4597195"/>
            <a:ext cx="8282085" cy="259556"/>
          </a:xfrm>
        </p:spPr>
        <p:txBody>
          <a:bodyPr/>
          <a:lstStyle>
            <a:lvl1pPr marL="0" indent="0">
              <a:buNone/>
              <a:defRPr sz="1800" b="0"/>
            </a:lvl1pPr>
          </a:lstStyle>
          <a:p>
            <a:pPr algn="ctr"/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Primo Home</a:t>
            </a:r>
            <a:r>
              <a:rPr lang="en-US" sz="1200" b="1" i="1" baseline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&gt; Ongoing Configurations &gt; Pipe Configuration Wizard</a:t>
            </a:r>
          </a:p>
        </p:txBody>
      </p:sp>
    </p:spTree>
    <p:extLst>
      <p:ext uri="{BB962C8B-B14F-4D97-AF65-F5344CB8AC3E}">
        <p14:creationId xmlns:p14="http://schemas.microsoft.com/office/powerpoint/2010/main" val="334599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2835-2900-462D-9FF3-39B9A6F72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87564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E03C-2CF8-42AA-979F-7DCCDFEE2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33B8-6CE1-473F-AFF4-617A3F31D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AB3B9CF-95BB-432A-BDB8-C551CE5AC6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59238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FF43BB-5D37-492F-9469-EAA14B747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>
          <a:xfrm>
            <a:off x="0" y="-3271"/>
            <a:ext cx="9180512" cy="5146771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68737-3432-4D60-931F-497CB0999B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9860F54-6473-42B9-9C70-2120A13EDC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5235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E0AA6E8-5C67-4218-B9D9-F0A61180B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7987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41291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9BA8FF-75EB-4AF8-8E79-7820FDCF4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90214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9"/>
            <a:ext cx="9138999" cy="5143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3397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538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2020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AC6E9-8ACD-4B43-A468-1C69E0B7F7D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custDataLst>
      <p:tags r:id="rId26"/>
    </p:custDataLst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800" r:id="rId4"/>
    <p:sldLayoutId id="2147483806" r:id="rId5"/>
    <p:sldLayoutId id="2147483801" r:id="rId6"/>
    <p:sldLayoutId id="2147483809" r:id="rId7"/>
    <p:sldLayoutId id="2147483805" r:id="rId8"/>
    <p:sldLayoutId id="2147483768" r:id="rId9"/>
    <p:sldLayoutId id="2147483756" r:id="rId10"/>
    <p:sldLayoutId id="2147483796" r:id="rId11"/>
    <p:sldLayoutId id="2147483758" r:id="rId12"/>
    <p:sldLayoutId id="2147483791" r:id="rId13"/>
    <p:sldLayoutId id="2147483763" r:id="rId14"/>
    <p:sldLayoutId id="2147483803" r:id="rId15"/>
    <p:sldLayoutId id="2147483807" r:id="rId16"/>
    <p:sldLayoutId id="2147483804" r:id="rId17"/>
    <p:sldLayoutId id="2147483810" r:id="rId18"/>
    <p:sldLayoutId id="2147483764" r:id="rId19"/>
    <p:sldLayoutId id="2147483793" r:id="rId20"/>
    <p:sldLayoutId id="2147483802" r:id="rId21"/>
    <p:sldLayoutId id="2147483813" r:id="rId22"/>
    <p:sldLayoutId id="2147483814" r:id="rId23"/>
    <p:sldLayoutId id="2147483815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Relationship Id="rId5" Type="http://schemas.openxmlformats.org/officeDocument/2006/relationships/image" Target="../media/image55.png"/><Relationship Id="rId4" Type="http://schemas.openxmlformats.org/officeDocument/2006/relationships/hyperlink" Target="https://knowledge.exlibrisgroup.com/Primo/Content_Corner/Central_Discovery_Index/Documentation_and_Training/010CDI_-_The_Central_Discovery_Index/020CDI_Collection_Lists#EasyActive_Collections_Lis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7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9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Relationship Id="rId4" Type="http://schemas.openxmlformats.org/officeDocument/2006/relationships/hyperlink" Target="https://knowledge.exlibrisgroup.com/Primo/Content_Corner/Central_Discovery_Index/Documentation_and_Training/030Additional_Information/Known_Gaps_and_Issu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3.pn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4987" y="3335836"/>
            <a:ext cx="6326909" cy="719575"/>
          </a:xfrm>
        </p:spPr>
        <p:txBody>
          <a:bodyPr/>
          <a:lstStyle/>
          <a:p>
            <a:r>
              <a:rPr lang="en-US" dirty="0"/>
              <a:t>Central Discovery Index (CDI)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7014B1-F513-4888-BFB5-E71B579674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Jean Dill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68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94CF8-BAC7-40E7-A045-A6563599EC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67" y="713618"/>
            <a:ext cx="6911265" cy="3889291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731D00-FA5C-4402-94DC-542408263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553797-FA79-4CC4-8018-54A0B3D8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 Expanded Search (DEMO)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28471-9E4F-4A4A-AFED-C62F4DEB5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174871"/>
            <a:ext cx="8424936" cy="576064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b="1" i="1" dirty="0"/>
              <a:t>Results include all resources (including no full text) active in CDI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82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75605"/>
            <a:ext cx="4896544" cy="3331655"/>
          </a:xfrm>
        </p:spPr>
        <p:txBody>
          <a:bodyPr>
            <a:normAutofit/>
          </a:bodyPr>
          <a:lstStyle/>
          <a:p>
            <a:r>
              <a:rPr lang="en-US" sz="2600" dirty="0"/>
              <a:t>What is CDI?</a:t>
            </a:r>
          </a:p>
          <a:p>
            <a:r>
              <a:rPr lang="en-US" sz="2600" b="1" dirty="0"/>
              <a:t>How is availability determined?</a:t>
            </a:r>
          </a:p>
          <a:p>
            <a:r>
              <a:rPr lang="en-US" sz="2600" dirty="0"/>
              <a:t>How can we control availability?</a:t>
            </a:r>
          </a:p>
          <a:p>
            <a:r>
              <a:rPr lang="en-US" sz="2600" dirty="0"/>
              <a:t>Fully Flexible vs EasyActive</a:t>
            </a:r>
          </a:p>
          <a:p>
            <a:r>
              <a:rPr lang="en-US" sz="2600" dirty="0"/>
              <a:t>CDI Attributes</a:t>
            </a:r>
          </a:p>
          <a:p>
            <a:r>
              <a:rPr lang="en-US" sz="2600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71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7595B-5C4B-4A6A-BE87-072550201F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3" y="771550"/>
            <a:ext cx="5728139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116CA-4D7F-4B51-BED6-2130EF1599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52" y="2355726"/>
            <a:ext cx="5872653" cy="2153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676964" cy="576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Citations for articles, book chapters, etc. from CDI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F8EEE-9E57-47CB-9DDD-F7A62FFC3E85}"/>
              </a:ext>
            </a:extLst>
          </p:cNvPr>
          <p:cNvSpPr/>
          <p:nvPr/>
        </p:nvSpPr>
        <p:spPr>
          <a:xfrm>
            <a:off x="5868144" y="3147814"/>
            <a:ext cx="1656184" cy="2160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3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8D474D-DF23-48BA-AFC9-B2014EBBD3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3635"/>
            <a:ext cx="5438693" cy="38343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116CA-4D7F-4B51-BED6-2130EF1599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52" y="2355726"/>
            <a:ext cx="5872653" cy="2153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676964" cy="576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Links to the full text from Alma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F8EEE-9E57-47CB-9DDD-F7A62FFC3E85}"/>
              </a:ext>
            </a:extLst>
          </p:cNvPr>
          <p:cNvSpPr/>
          <p:nvPr/>
        </p:nvSpPr>
        <p:spPr>
          <a:xfrm>
            <a:off x="2650252" y="2463738"/>
            <a:ext cx="265564" cy="2520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51EF5-3250-4B89-80DF-B3A97FAB7AC1}"/>
              </a:ext>
            </a:extLst>
          </p:cNvPr>
          <p:cNvSpPr/>
          <p:nvPr/>
        </p:nvSpPr>
        <p:spPr>
          <a:xfrm>
            <a:off x="2915816" y="2823778"/>
            <a:ext cx="2592288" cy="2869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92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6B67C-44CB-4F31-800F-F019052C90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25911"/>
            <a:ext cx="4932537" cy="1687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Availability 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683777"/>
            <a:ext cx="8208912" cy="2067158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Active portfolios in electronic collections</a:t>
            </a:r>
          </a:p>
          <a:p>
            <a:pPr lvl="1"/>
            <a:r>
              <a:rPr lang="en-US" sz="1800" dirty="0"/>
              <a:t>Publishing includes identifiers and coverage</a:t>
            </a:r>
          </a:p>
          <a:p>
            <a:pPr lvl="1"/>
            <a:r>
              <a:rPr lang="en-US" sz="1800" dirty="0"/>
              <a:t>CDI matches relevant content and marks content as “Available Online”</a:t>
            </a:r>
          </a:p>
          <a:p>
            <a:r>
              <a:rPr lang="en-US" sz="1800" dirty="0"/>
              <a:t>Active databases (i.e. electronic collections w/o portfolios)</a:t>
            </a:r>
          </a:p>
          <a:p>
            <a:pPr lvl="1"/>
            <a:r>
              <a:rPr lang="en-US" sz="1800" dirty="0"/>
              <a:t>Publishing includes the collection’s ID (DBID)</a:t>
            </a:r>
          </a:p>
          <a:p>
            <a:pPr lvl="1"/>
            <a:r>
              <a:rPr lang="en-US" sz="1800" dirty="0"/>
              <a:t>CDI matches content based on the ID and mark all database content in CDI as ‘Available Online’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F951A8-74FE-4AD3-849C-A4DE3E3B2938}"/>
              </a:ext>
            </a:extLst>
          </p:cNvPr>
          <p:cNvSpPr/>
          <p:nvPr/>
        </p:nvSpPr>
        <p:spPr>
          <a:xfrm>
            <a:off x="1691680" y="1526276"/>
            <a:ext cx="1338807" cy="13885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18C55-2516-435E-B85C-A34B1B48B81E}"/>
              </a:ext>
            </a:extLst>
          </p:cNvPr>
          <p:cNvSpPr/>
          <p:nvPr/>
        </p:nvSpPr>
        <p:spPr>
          <a:xfrm>
            <a:off x="1782994" y="2217761"/>
            <a:ext cx="1235008" cy="18686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3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6CD5D-5499-4F08-936F-8FA353FD39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2" y="1186330"/>
            <a:ext cx="2244622" cy="2434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676964" cy="576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Publish Electronic Records to Central Discovery Index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F8EEE-9E57-47CB-9DDD-F7A62FFC3E85}"/>
              </a:ext>
            </a:extLst>
          </p:cNvPr>
          <p:cNvSpPr/>
          <p:nvPr/>
        </p:nvSpPr>
        <p:spPr>
          <a:xfrm>
            <a:off x="979004" y="2115350"/>
            <a:ext cx="1080120" cy="50405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047D9-504F-42A7-8A6D-AED6FB45C472}"/>
              </a:ext>
            </a:extLst>
          </p:cNvPr>
          <p:cNvSpPr txBox="1"/>
          <p:nvPr/>
        </p:nvSpPr>
        <p:spPr>
          <a:xfrm>
            <a:off x="107504" y="4160284"/>
            <a:ext cx="867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Resources &gt; Publishing &gt; Publishing Profiles &gt; Publish Electronic Records to CDI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AD385-8AA2-4040-9491-2A07A63664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1" y="1310510"/>
            <a:ext cx="6372200" cy="230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60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75605"/>
            <a:ext cx="4896544" cy="3331655"/>
          </a:xfrm>
        </p:spPr>
        <p:txBody>
          <a:bodyPr>
            <a:normAutofit/>
          </a:bodyPr>
          <a:lstStyle/>
          <a:p>
            <a:r>
              <a:rPr lang="en-US" sz="2600" dirty="0"/>
              <a:t>What is CDI?</a:t>
            </a:r>
          </a:p>
          <a:p>
            <a:r>
              <a:rPr lang="en-US" sz="2600" dirty="0"/>
              <a:t>How is availability determined?</a:t>
            </a:r>
          </a:p>
          <a:p>
            <a:r>
              <a:rPr lang="en-US" sz="2600" b="1" dirty="0"/>
              <a:t>How can we control availability?</a:t>
            </a:r>
          </a:p>
          <a:p>
            <a:r>
              <a:rPr lang="en-US" sz="2600" dirty="0"/>
              <a:t>Fully Flexible vs EasyActive</a:t>
            </a:r>
          </a:p>
          <a:p>
            <a:r>
              <a:rPr lang="en-US" sz="2600" dirty="0"/>
              <a:t>CDI Attributes</a:t>
            </a:r>
          </a:p>
          <a:p>
            <a:r>
              <a:rPr lang="en-US" sz="2600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15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Shows as ‘unavailable’ in search results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Links to full text will not appear in full record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Activate/Deactivate collection in Alma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08BD7-B68C-428A-BA37-F769FED885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851670"/>
            <a:ext cx="7020272" cy="2755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109E65-999F-4E09-9858-E32414A9B31C}"/>
              </a:ext>
            </a:extLst>
          </p:cNvPr>
          <p:cNvSpPr/>
          <p:nvPr/>
        </p:nvSpPr>
        <p:spPr>
          <a:xfrm>
            <a:off x="1259632" y="2761242"/>
            <a:ext cx="2304256" cy="3865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873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Setting: Do not show as Full Text available in CDI even if active in Alma’</a:t>
            </a: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If collection is active in Alma you have the option to NOT mark the content as ‘Available Online’ in CDI 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Shows as ‘unavailable’ in search results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Links to full text will still appear in full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A5669-C924-44F8-83E4-426348290F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09" y="2256862"/>
            <a:ext cx="6772382" cy="2586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5286FB-F557-493E-BBB7-DA554F0A4C61}"/>
              </a:ext>
            </a:extLst>
          </p:cNvPr>
          <p:cNvSpPr/>
          <p:nvPr/>
        </p:nvSpPr>
        <p:spPr>
          <a:xfrm>
            <a:off x="1259632" y="4297877"/>
            <a:ext cx="2736304" cy="3621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043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If collection is INACTIVE in Alma you can mark it as ‘Available Online’ only in CDI 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Shows as ‘Available’ in search results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Direct link to full text will appear in full record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 collections that use the link in record rather than the link resolver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8B8DB-2C89-4E69-A69C-18F2487B9F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9406"/>
            <a:ext cx="6948264" cy="20063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Setting: ‘CDI Only Full Text Activation’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BC491-2A9F-4599-873B-A915522907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64477"/>
            <a:ext cx="5919449" cy="222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69267C-DCAD-439B-BA81-A1BF0BA749B4}"/>
              </a:ext>
            </a:extLst>
          </p:cNvPr>
          <p:cNvSpPr/>
          <p:nvPr/>
        </p:nvSpPr>
        <p:spPr>
          <a:xfrm>
            <a:off x="431540" y="2639406"/>
            <a:ext cx="252028" cy="29238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AB0DB-1672-4F3C-B795-FCEE4823EF0B}"/>
              </a:ext>
            </a:extLst>
          </p:cNvPr>
          <p:cNvSpPr/>
          <p:nvPr/>
        </p:nvSpPr>
        <p:spPr>
          <a:xfrm>
            <a:off x="3797660" y="4333843"/>
            <a:ext cx="1278396" cy="28725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93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75605"/>
            <a:ext cx="5004048" cy="3331655"/>
          </a:xfrm>
        </p:spPr>
        <p:txBody>
          <a:bodyPr>
            <a:normAutofit/>
          </a:bodyPr>
          <a:lstStyle/>
          <a:p>
            <a:r>
              <a:rPr lang="en-US" sz="2600" dirty="0"/>
              <a:t>What is CDI?</a:t>
            </a:r>
          </a:p>
          <a:p>
            <a:r>
              <a:rPr lang="en-US" sz="2600" dirty="0"/>
              <a:t>How is availability determined?</a:t>
            </a:r>
          </a:p>
          <a:p>
            <a:r>
              <a:rPr lang="en-US" sz="2600" dirty="0"/>
              <a:t>How can we control availability?</a:t>
            </a:r>
          </a:p>
          <a:p>
            <a:r>
              <a:rPr lang="en-US" sz="2600" dirty="0"/>
              <a:t>Fully Flexible vs EasyActive</a:t>
            </a:r>
          </a:p>
          <a:p>
            <a:r>
              <a:rPr lang="en-US" sz="2600" dirty="0"/>
              <a:t>CDI Attributes</a:t>
            </a:r>
          </a:p>
          <a:p>
            <a:r>
              <a:rPr lang="en-US" sz="2600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56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Setting: ‘We subscribe to only some titles in this collection = No’</a:t>
            </a: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If collection is Active in Alma you have the option to mark the entire collection content as ‘Available Online’ in CDI regardless of the portfolio’s activation in Alma 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 collections that use the link in record rather than the link resolver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986ED-EC4A-44FB-A5BE-0198622B2A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9" y="2404143"/>
            <a:ext cx="7070368" cy="234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2FA26B-AC5D-4FA2-8101-1C5A5592614E}"/>
              </a:ext>
            </a:extLst>
          </p:cNvPr>
          <p:cNvSpPr/>
          <p:nvPr/>
        </p:nvSpPr>
        <p:spPr>
          <a:xfrm>
            <a:off x="1403648" y="3363838"/>
            <a:ext cx="4248472" cy="3600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144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Use Case – Handling Duplicate eBooks in CDI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Suppress the eBook records from being published to CDI using Do not show…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Pro: uses your local bib records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Con: book chapters, book reviews, etc. </a:t>
            </a:r>
            <a:r>
              <a:rPr lang="en-US" sz="1800" b="1" dirty="0">
                <a:solidFill>
                  <a:schemeClr val="tx1"/>
                </a:solidFill>
              </a:rPr>
              <a:t>will not </a:t>
            </a:r>
            <a:r>
              <a:rPr lang="en-US" sz="1800" dirty="0">
                <a:solidFill>
                  <a:schemeClr val="tx1"/>
                </a:solidFill>
              </a:rPr>
              <a:t>be flagged as available online</a:t>
            </a: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Suppress the bib records to be published to your local Primo index (Full text in CDI only activation option)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Pro: book chapters, book reviews, etc. </a:t>
            </a:r>
            <a:r>
              <a:rPr lang="en-US" sz="1800" b="1" dirty="0">
                <a:solidFill>
                  <a:schemeClr val="tx1"/>
                </a:solidFill>
              </a:rPr>
              <a:t>will</a:t>
            </a:r>
            <a:r>
              <a:rPr lang="en-US" sz="1800" dirty="0">
                <a:solidFill>
                  <a:schemeClr val="tx1"/>
                </a:solidFill>
              </a:rPr>
              <a:t> be flagged as available online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Con: only works with collections that use the Link in Record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Con: doesn’t use local bib records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7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75605"/>
            <a:ext cx="4896544" cy="3331655"/>
          </a:xfrm>
        </p:spPr>
        <p:txBody>
          <a:bodyPr>
            <a:normAutofit/>
          </a:bodyPr>
          <a:lstStyle/>
          <a:p>
            <a:r>
              <a:rPr lang="en-US" sz="2600" dirty="0"/>
              <a:t>What is CDI?</a:t>
            </a:r>
          </a:p>
          <a:p>
            <a:r>
              <a:rPr lang="en-US" sz="2600" dirty="0"/>
              <a:t>How is availability determined?</a:t>
            </a:r>
          </a:p>
          <a:p>
            <a:r>
              <a:rPr lang="en-US" sz="2600" dirty="0"/>
              <a:t>How can we control availability?</a:t>
            </a:r>
          </a:p>
          <a:p>
            <a:r>
              <a:rPr lang="en-US" sz="2600" b="1" dirty="0"/>
              <a:t>Fully Flexible vs EasyActive</a:t>
            </a:r>
          </a:p>
          <a:p>
            <a:r>
              <a:rPr lang="en-US" sz="2600" dirty="0"/>
              <a:t>CDI Attributes</a:t>
            </a:r>
          </a:p>
          <a:p>
            <a:r>
              <a:rPr lang="en-US" sz="2600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865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Flexible and Easy Active Settings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Fully Flexible</a:t>
            </a:r>
          </a:p>
          <a:p>
            <a:pPr lvl="1"/>
            <a:r>
              <a:rPr lang="en-US" dirty="0"/>
              <a:t>Setting is like search activations in Primo Central</a:t>
            </a:r>
          </a:p>
          <a:p>
            <a:pPr lvl="1"/>
            <a:r>
              <a:rPr lang="en-US" dirty="0"/>
              <a:t>Content that is set to full text available in Alma is automatically searchable in CDI regardless of your search activation settings for the collection</a:t>
            </a:r>
          </a:p>
          <a:p>
            <a:pPr lvl="1"/>
            <a:r>
              <a:rPr lang="en-US" dirty="0"/>
              <a:t>You can enable search for content that is not full text available in Alma</a:t>
            </a:r>
          </a:p>
          <a:p>
            <a:r>
              <a:rPr lang="en-US" dirty="0"/>
              <a:t>EasyActive</a:t>
            </a:r>
          </a:p>
          <a:p>
            <a:pPr lvl="1"/>
            <a:r>
              <a:rPr lang="en-US" dirty="0"/>
              <a:t>Majority of the collections in CDI are searchable  </a:t>
            </a:r>
          </a:p>
          <a:p>
            <a:pPr lvl="1"/>
            <a:r>
              <a:rPr lang="en-US" dirty="0"/>
              <a:t>Exceptions include collections that require a subscription to search (i.e. A&amp;I databases)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7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roles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4DB424-270C-4050-87AB-70C9DA7357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677634"/>
            <a:ext cx="8532440" cy="409991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F315A-07E1-41B0-8D2D-F24896978048}"/>
              </a:ext>
            </a:extLst>
          </p:cNvPr>
          <p:cNvSpPr txBox="1"/>
          <p:nvPr/>
        </p:nvSpPr>
        <p:spPr>
          <a:xfrm>
            <a:off x="4362197" y="1563638"/>
            <a:ext cx="4476023" cy="3108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CDI Inventory Operator:  </a:t>
            </a:r>
            <a:r>
              <a:rPr lang="en-US" sz="1400" dirty="0"/>
              <a:t>Able to activate/change Central Discovery Index resources and settings</a:t>
            </a:r>
          </a:p>
          <a:p>
            <a:endParaRPr lang="en-US" sz="1400" b="1" dirty="0"/>
          </a:p>
          <a:p>
            <a:r>
              <a:rPr lang="en-US" sz="1400" b="1" dirty="0"/>
              <a:t>Electronic Inventory Operator/Extended: </a:t>
            </a:r>
            <a:r>
              <a:rPr lang="en-US" sz="1400" dirty="0"/>
              <a:t>Able to activate/deactivate e-resources, add local electronic collections and portfolios, and create and manage sets.  With the extended role, able to delete electronic inventory as well.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Repository Manager: </a:t>
            </a:r>
            <a:r>
              <a:rPr lang="en-US" sz="1400" dirty="0"/>
              <a:t> Able to add/edit/delete notes, create/remove blocks, manage inventory operators, assign e-resource activations to operators, manage inventory and repository jobs, and add/edit/delete and link inventory in the MD Editor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0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75605"/>
            <a:ext cx="4896544" cy="3331655"/>
          </a:xfrm>
        </p:spPr>
        <p:txBody>
          <a:bodyPr>
            <a:normAutofit/>
          </a:bodyPr>
          <a:lstStyle/>
          <a:p>
            <a:r>
              <a:rPr lang="en-US" sz="2600" dirty="0"/>
              <a:t>What is CDI?</a:t>
            </a:r>
          </a:p>
          <a:p>
            <a:r>
              <a:rPr lang="en-US" sz="2600" dirty="0"/>
              <a:t>How is availability determined?</a:t>
            </a:r>
          </a:p>
          <a:p>
            <a:r>
              <a:rPr lang="en-US" sz="2600" dirty="0"/>
              <a:t>How can we control availability?</a:t>
            </a:r>
          </a:p>
          <a:p>
            <a:r>
              <a:rPr lang="en-US" sz="2600" dirty="0"/>
              <a:t>Fully Flexible vs EasyActive</a:t>
            </a:r>
          </a:p>
          <a:p>
            <a:r>
              <a:rPr lang="en-US" sz="2600" b="1" dirty="0"/>
              <a:t>CDI Attributes</a:t>
            </a:r>
          </a:p>
          <a:p>
            <a:r>
              <a:rPr lang="en-US" sz="2600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939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chemeClr val="tx1"/>
                </a:solidFill>
              </a:rPr>
              <a:t>In Advanced Search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In Brief Record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In CDI tab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CDI Attributes (DEMO)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08BD7-B68C-428A-BA37-F769FED885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851670"/>
            <a:ext cx="7020272" cy="2755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109E65-999F-4E09-9858-E32414A9B31C}"/>
              </a:ext>
            </a:extLst>
          </p:cNvPr>
          <p:cNvSpPr/>
          <p:nvPr/>
        </p:nvSpPr>
        <p:spPr>
          <a:xfrm>
            <a:off x="1259632" y="2761242"/>
            <a:ext cx="2304256" cy="3865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121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75605"/>
            <a:ext cx="4896544" cy="3331655"/>
          </a:xfrm>
        </p:spPr>
        <p:txBody>
          <a:bodyPr>
            <a:normAutofit/>
          </a:bodyPr>
          <a:lstStyle/>
          <a:p>
            <a:r>
              <a:rPr lang="en-US" sz="2600" dirty="0"/>
              <a:t>What is CDI?</a:t>
            </a:r>
          </a:p>
          <a:p>
            <a:r>
              <a:rPr lang="en-US" sz="2600" dirty="0"/>
              <a:t>How is availability determined?</a:t>
            </a:r>
          </a:p>
          <a:p>
            <a:r>
              <a:rPr lang="en-US" sz="2600" dirty="0"/>
              <a:t>How can we control availability?</a:t>
            </a:r>
          </a:p>
          <a:p>
            <a:r>
              <a:rPr lang="en-US" sz="2600" dirty="0"/>
              <a:t>Fully Flexible vs EasyActive</a:t>
            </a:r>
          </a:p>
          <a:p>
            <a:r>
              <a:rPr lang="en-US" sz="2600" dirty="0"/>
              <a:t>CDI Attributes</a:t>
            </a:r>
          </a:p>
          <a:p>
            <a:r>
              <a:rPr lang="en-US" sz="2600" b="1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64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6C61E5-A084-4F76-ACED-473C3CE7C1BB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2400" dirty="0"/>
              <a:t>Why can’t I find the article I’m looking for?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E9937-4224-4349-A18C-B292A2B7A6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1520"/>
            <a:ext cx="7313895" cy="4114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350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6C61E5-A084-4F76-ACED-473C3CE7C1BB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DA1A3B-A48E-4EA0-AD2A-125119FFBA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2" y="729691"/>
            <a:ext cx="7313895" cy="41166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2400" dirty="0"/>
              <a:t>Expanded search includes the article, but it’s ‘No Online Access’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F3E05-9307-4445-BB61-311F41326ECC}"/>
              </a:ext>
            </a:extLst>
          </p:cNvPr>
          <p:cNvSpPr/>
          <p:nvPr/>
        </p:nvSpPr>
        <p:spPr>
          <a:xfrm>
            <a:off x="1907704" y="3507854"/>
            <a:ext cx="1224136" cy="2160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91B90-78B4-4DD1-A01E-47A979765DB0}"/>
              </a:ext>
            </a:extLst>
          </p:cNvPr>
          <p:cNvSpPr/>
          <p:nvPr/>
        </p:nvSpPr>
        <p:spPr>
          <a:xfrm>
            <a:off x="6392416" y="1995686"/>
            <a:ext cx="1275927" cy="7200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97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68" y="1275605"/>
            <a:ext cx="4680520" cy="3331655"/>
          </a:xfrm>
        </p:spPr>
        <p:txBody>
          <a:bodyPr>
            <a:normAutofit/>
          </a:bodyPr>
          <a:lstStyle/>
          <a:p>
            <a:r>
              <a:rPr lang="en-US" sz="2600" b="1" dirty="0"/>
              <a:t>What is CDI?</a:t>
            </a:r>
          </a:p>
          <a:p>
            <a:r>
              <a:rPr lang="en-US" sz="2600" dirty="0"/>
              <a:t>How is availability determined?</a:t>
            </a:r>
          </a:p>
          <a:p>
            <a:r>
              <a:rPr lang="en-US" sz="2600" dirty="0"/>
              <a:t>How can we control availability?</a:t>
            </a:r>
          </a:p>
          <a:p>
            <a:r>
              <a:rPr lang="en-US" sz="2600" dirty="0"/>
              <a:t>Fully Flexible vs EasyActive</a:t>
            </a:r>
          </a:p>
          <a:p>
            <a:r>
              <a:rPr lang="en-US" sz="2600" dirty="0"/>
              <a:t>CDI Attributes</a:t>
            </a:r>
          </a:p>
          <a:p>
            <a:r>
              <a:rPr lang="en-US" sz="2600" dirty="0"/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51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6C61E5-A084-4F76-ACED-473C3CE7C1BB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25C09-290F-4A1E-8DD0-EF6F98BEB3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1520"/>
            <a:ext cx="7323641" cy="4114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2400" dirty="0"/>
              <a:t>Activate the collection/portfolio, confirm the coverage dates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F3E05-9307-4445-BB61-311F41326ECC}"/>
              </a:ext>
            </a:extLst>
          </p:cNvPr>
          <p:cNvSpPr/>
          <p:nvPr/>
        </p:nvSpPr>
        <p:spPr>
          <a:xfrm>
            <a:off x="6732240" y="2643758"/>
            <a:ext cx="432048" cy="251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91B90-78B4-4DD1-A01E-47A979765DB0}"/>
              </a:ext>
            </a:extLst>
          </p:cNvPr>
          <p:cNvSpPr/>
          <p:nvPr/>
        </p:nvSpPr>
        <p:spPr>
          <a:xfrm>
            <a:off x="1907704" y="3111810"/>
            <a:ext cx="2232248" cy="2520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9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6C61E5-A084-4F76-ACED-473C3CE7C1BB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2400" dirty="0"/>
              <a:t>Expanded search doesn’t includes the article either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E9937-4224-4349-A18C-B292A2B7A6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1520"/>
            <a:ext cx="7313895" cy="4114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32B1B-C9AF-49EE-85BB-480826C7A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55726"/>
            <a:ext cx="1361738" cy="338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933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4398A1-39DF-43F8-9AC4-A228DA714342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2000" dirty="0"/>
              <a:t>It’s active in CDI and Alma, why can’t I see it yet in the discovery system?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116E7-0B2A-41D2-9272-053DBB9E1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19822"/>
            <a:ext cx="342948" cy="266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0970D-BC1F-4E11-B98B-47C8800B23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2" y="734107"/>
            <a:ext cx="7315848" cy="41126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D497F2-92B5-43BD-9CDE-B6618FA920C1}"/>
              </a:ext>
            </a:extLst>
          </p:cNvPr>
          <p:cNvSpPr/>
          <p:nvPr/>
        </p:nvSpPr>
        <p:spPr>
          <a:xfrm>
            <a:off x="3203848" y="3939902"/>
            <a:ext cx="1584176" cy="360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8A2A3-CE14-4EA3-8A1D-2B72F1B27C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2" y="719204"/>
            <a:ext cx="7315848" cy="4114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2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4398A1-39DF-43F8-9AC4-A228DA714342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2000" dirty="0"/>
              <a:t>The EasyActive Collections List in the Knowledge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11B46-AD0F-4003-8F7C-33C9E154EE05}"/>
              </a:ext>
            </a:extLst>
          </p:cNvPr>
          <p:cNvSpPr txBox="1"/>
          <p:nvPr/>
        </p:nvSpPr>
        <p:spPr>
          <a:xfrm>
            <a:off x="1475656" y="450883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linkClick r:id="rId4"/>
              </a:rPr>
              <a:t>EasyActive Collections List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F7C01-D13A-478D-A3AA-0FAF97F4A5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3" y="598625"/>
            <a:ext cx="7108954" cy="39102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865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1A17FD-9194-42A4-9200-FF058514CFAD}"/>
              </a:ext>
            </a:extLst>
          </p:cNvPr>
          <p:cNvSpPr/>
          <p:nvPr/>
        </p:nvSpPr>
        <p:spPr>
          <a:xfrm>
            <a:off x="-53969" y="-8607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pPr lvl="0" algn="ctr"/>
            <a:r>
              <a:rPr lang="en-US" sz="2400" dirty="0"/>
              <a:t>When I click on the full text link, I’m getting prompted to log in</a:t>
            </a:r>
          </a:p>
        </p:txBody>
      </p:sp>
      <p:pic>
        <p:nvPicPr>
          <p:cNvPr id="3" name="troubleshooting proxy primo">
            <a:hlinkClick r:id="" action="ppaction://media"/>
            <a:extLst>
              <a:ext uri="{FF2B5EF4-FFF2-40B4-BE49-F238E27FC236}">
                <a16:creationId xmlns:a16="http://schemas.microsoft.com/office/drawing/2014/main" id="{4E3233CB-4D32-4AD0-8F06-B6074412F3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731520"/>
            <a:ext cx="7315199" cy="4114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05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BC8A9E-FFD4-46CE-8AE7-F6896689A5C8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pPr lvl="0" algn="ctr"/>
            <a:r>
              <a:rPr lang="en-US" sz="2400" dirty="0"/>
              <a:t>In Alma: check the service level proxy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37DB8-D7A9-44B9-BA18-77942D0114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42198"/>
            <a:ext cx="7344816" cy="40505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EF9709-41A9-4AE2-BC0E-A8D722FE2BB4}"/>
              </a:ext>
            </a:extLst>
          </p:cNvPr>
          <p:cNvSpPr/>
          <p:nvPr/>
        </p:nvSpPr>
        <p:spPr>
          <a:xfrm>
            <a:off x="1115616" y="2641482"/>
            <a:ext cx="3096344" cy="506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72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07319A-34B3-4CA1-BE6D-5B1632CDBC95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pPr lvl="0" algn="ctr"/>
            <a:r>
              <a:rPr lang="en-US" sz="2400" dirty="0"/>
              <a:t>In Alma: check the linking parameters</a:t>
            </a:r>
          </a:p>
        </p:txBody>
      </p:sp>
      <p:pic>
        <p:nvPicPr>
          <p:cNvPr id="3" name="troubleshooting proxy alma linking parameters">
            <a:hlinkClick r:id="" action="ppaction://media"/>
            <a:extLst>
              <a:ext uri="{FF2B5EF4-FFF2-40B4-BE49-F238E27FC236}">
                <a16:creationId xmlns:a16="http://schemas.microsoft.com/office/drawing/2014/main" id="{4F57F8C3-A615-4F14-A879-2B5523F6B4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731520"/>
            <a:ext cx="7315199" cy="4114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8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5ED03C-3452-4016-9A7E-646EDB216E44}"/>
              </a:ext>
            </a:extLst>
          </p:cNvPr>
          <p:cNvSpPr txBox="1"/>
          <p:nvPr/>
        </p:nvSpPr>
        <p:spPr>
          <a:xfrm>
            <a:off x="3419872" y="2139702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028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Knowledge Center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Central Discovery Index</a:t>
            </a:r>
            <a:r>
              <a:rPr lang="en-US" dirty="0"/>
              <a:t> (documentation and training)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62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indoor, sitting, small, black&#10;&#10;Description automatically generated">
            <a:extLst>
              <a:ext uri="{FF2B5EF4-FFF2-40B4-BE49-F238E27FC236}">
                <a16:creationId xmlns:a16="http://schemas.microsoft.com/office/drawing/2014/main" id="{E2FEC4D3-8977-4F95-B773-946373F0A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53"/>
            <a:ext cx="9144000" cy="51460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5CC989-E00D-4E55-A9FE-47AE24C4A476}"/>
              </a:ext>
            </a:extLst>
          </p:cNvPr>
          <p:cNvSpPr/>
          <p:nvPr/>
        </p:nvSpPr>
        <p:spPr>
          <a:xfrm>
            <a:off x="0" y="-2553"/>
            <a:ext cx="9144000" cy="51460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4999E8-F38A-40C4-9C18-88C108CD4C0A}"/>
              </a:ext>
            </a:extLst>
          </p:cNvPr>
          <p:cNvSpPr/>
          <p:nvPr/>
        </p:nvSpPr>
        <p:spPr>
          <a:xfrm>
            <a:off x="4981743" y="1137367"/>
            <a:ext cx="3801187" cy="35227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68DB6E-1F7E-499B-B58C-8F0307F0DB03}"/>
              </a:ext>
            </a:extLst>
          </p:cNvPr>
          <p:cNvSpPr/>
          <p:nvPr/>
        </p:nvSpPr>
        <p:spPr>
          <a:xfrm>
            <a:off x="373071" y="1137368"/>
            <a:ext cx="3801188" cy="35227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55F7953F-AE41-4017-9050-E685D6537B34}"/>
              </a:ext>
            </a:extLst>
          </p:cNvPr>
          <p:cNvSpPr/>
          <p:nvPr/>
        </p:nvSpPr>
        <p:spPr>
          <a:xfrm>
            <a:off x="373071" y="1137367"/>
            <a:ext cx="3801188" cy="57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5F42B8BC-C7CC-47F7-9A3D-159DE9D0C5D3}"/>
              </a:ext>
            </a:extLst>
          </p:cNvPr>
          <p:cNvSpPr/>
          <p:nvPr/>
        </p:nvSpPr>
        <p:spPr>
          <a:xfrm>
            <a:off x="4981742" y="1137367"/>
            <a:ext cx="3801188" cy="57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D781DF-2D62-4A9A-88EC-A17B04B28B80}"/>
              </a:ext>
            </a:extLst>
          </p:cNvPr>
          <p:cNvSpPr txBox="1"/>
          <p:nvPr/>
        </p:nvSpPr>
        <p:spPr>
          <a:xfrm>
            <a:off x="539552" y="1917609"/>
            <a:ext cx="345638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Central Discovery Index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Includes ~4 billion citations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Accessible in both of Ex Libris' discovery systems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Most resources are free to search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Some A&amp;I databases require a subscription to search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90780-7FA0-4471-BEA9-9ECE41D72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17CF92-CF77-4278-BBAA-327CC1F2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423"/>
            <a:ext cx="9144000" cy="576064"/>
          </a:xfrm>
          <a:solidFill>
            <a:schemeClr val="bg1">
              <a:alpha val="90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tx1"/>
                </a:solidFill>
              </a:rPr>
              <a:t>CDI and Alma in your Discovery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D4BFB-4A79-48CA-804A-FF47F340316F}"/>
              </a:ext>
            </a:extLst>
          </p:cNvPr>
          <p:cNvSpPr txBox="1"/>
          <p:nvPr/>
        </p:nvSpPr>
        <p:spPr>
          <a:xfrm>
            <a:off x="4981741" y="1194566"/>
            <a:ext cx="375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Delivery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DA94D-34DE-4F58-839C-F6A11CCFAE15}"/>
              </a:ext>
            </a:extLst>
          </p:cNvPr>
          <p:cNvSpPr txBox="1"/>
          <p:nvPr/>
        </p:nvSpPr>
        <p:spPr>
          <a:xfrm>
            <a:off x="373698" y="1203434"/>
            <a:ext cx="380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Discovery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E338A-9882-4841-8EDB-4E3B5F50D0BC}"/>
              </a:ext>
            </a:extLst>
          </p:cNvPr>
          <p:cNvSpPr txBox="1"/>
          <p:nvPr/>
        </p:nvSpPr>
        <p:spPr>
          <a:xfrm>
            <a:off x="5148064" y="1917609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Linking to content via Alma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Full text content in its own database/repository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Direct linking or use of link resolver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May require authentication or authorization to access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10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0" grpId="0" animBg="1"/>
      <p:bldP spid="21" grpId="0" animBg="1"/>
      <p:bldP spid="3" grpId="0" animBg="1"/>
      <p:bldP spid="1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indoor, sitting, small, black&#10;&#10;Description automatically generated">
            <a:extLst>
              <a:ext uri="{FF2B5EF4-FFF2-40B4-BE49-F238E27FC236}">
                <a16:creationId xmlns:a16="http://schemas.microsoft.com/office/drawing/2014/main" id="{E2FEC4D3-8977-4F95-B773-946373F0A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53"/>
            <a:ext cx="9144000" cy="51460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5CC989-E00D-4E55-A9FE-47AE24C4A476}"/>
              </a:ext>
            </a:extLst>
          </p:cNvPr>
          <p:cNvSpPr/>
          <p:nvPr/>
        </p:nvSpPr>
        <p:spPr>
          <a:xfrm>
            <a:off x="0" y="-2553"/>
            <a:ext cx="9144000" cy="51460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601FBA-2D4E-443D-9021-F3BB26273ECD}"/>
              </a:ext>
            </a:extLst>
          </p:cNvPr>
          <p:cNvSpPr/>
          <p:nvPr/>
        </p:nvSpPr>
        <p:spPr>
          <a:xfrm>
            <a:off x="0" y="-2553"/>
            <a:ext cx="9144000" cy="5117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omputer with screen showing card catalog drawers">
            <a:extLst>
              <a:ext uri="{FF2B5EF4-FFF2-40B4-BE49-F238E27FC236}">
                <a16:creationId xmlns:a16="http://schemas.microsoft.com/office/drawing/2014/main" id="{D6EB2FD2-90E3-4875-8DFC-D8D2C6B031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1520"/>
            <a:ext cx="7315202" cy="411480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90780-7FA0-4471-BEA9-9ECE41D72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17CF92-CF77-4278-BBAA-327CC1F2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423"/>
            <a:ext cx="9144000" cy="576064"/>
          </a:xfrm>
          <a:solidFill>
            <a:schemeClr val="bg1"/>
          </a:solidFill>
        </p:spPr>
        <p:txBody>
          <a:bodyPr lIns="274320"/>
          <a:lstStyle/>
          <a:p>
            <a:r>
              <a:rPr lang="en-US" dirty="0">
                <a:solidFill>
                  <a:schemeClr val="tx1"/>
                </a:solidFill>
              </a:rPr>
              <a:t>How does this all work?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EE6A4C-D897-4251-8482-F873BF06A289}"/>
              </a:ext>
            </a:extLst>
          </p:cNvPr>
          <p:cNvSpPr/>
          <p:nvPr/>
        </p:nvSpPr>
        <p:spPr>
          <a:xfrm>
            <a:off x="2678" y="64008"/>
            <a:ext cx="2687835" cy="576065"/>
          </a:xfrm>
          <a:custGeom>
            <a:avLst/>
            <a:gdLst>
              <a:gd name="connsiteX0" fmla="*/ 0 w 2687835"/>
              <a:gd name="connsiteY0" fmla="*/ 0 h 576065"/>
              <a:gd name="connsiteX1" fmla="*/ 2399803 w 2687835"/>
              <a:gd name="connsiteY1" fmla="*/ 0 h 576065"/>
              <a:gd name="connsiteX2" fmla="*/ 2687835 w 2687835"/>
              <a:gd name="connsiteY2" fmla="*/ 288033 h 576065"/>
              <a:gd name="connsiteX3" fmla="*/ 2399803 w 2687835"/>
              <a:gd name="connsiteY3" fmla="*/ 576065 h 576065"/>
              <a:gd name="connsiteX4" fmla="*/ 0 w 2687835"/>
              <a:gd name="connsiteY4" fmla="*/ 576065 h 576065"/>
              <a:gd name="connsiteX5" fmla="*/ 0 w 2687835"/>
              <a:gd name="connsiteY5" fmla="*/ 0 h 57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7835" h="576065">
                <a:moveTo>
                  <a:pt x="0" y="0"/>
                </a:moveTo>
                <a:lnTo>
                  <a:pt x="2399803" y="0"/>
                </a:lnTo>
                <a:lnTo>
                  <a:pt x="2687835" y="288033"/>
                </a:lnTo>
                <a:lnTo>
                  <a:pt x="2399803" y="576065"/>
                </a:lnTo>
                <a:lnTo>
                  <a:pt x="0" y="57606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4" tIns="42672" rIns="165352" bIns="42672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tx1"/>
                </a:solidFill>
              </a:rPr>
              <a:t>Content loaded into CDI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601FBA-2D4E-443D-9021-F3BB26273ECD}"/>
              </a:ext>
            </a:extLst>
          </p:cNvPr>
          <p:cNvSpPr/>
          <p:nvPr/>
        </p:nvSpPr>
        <p:spPr>
          <a:xfrm>
            <a:off x="-3680" y="-31659"/>
            <a:ext cx="9144000" cy="514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90780-7FA0-4471-BEA9-9ECE41D72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4" name="1">
            <a:hlinkClick r:id="" action="ppaction://media"/>
            <a:extLst>
              <a:ext uri="{FF2B5EF4-FFF2-40B4-BE49-F238E27FC236}">
                <a16:creationId xmlns:a16="http://schemas.microsoft.com/office/drawing/2014/main" id="{5A6B8CA9-D565-4326-872A-143964CCA3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" y="731520"/>
            <a:ext cx="7315201" cy="411480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D6F2C7-B2B6-4CF9-961F-4C389C92CB86}"/>
              </a:ext>
            </a:extLst>
          </p:cNvPr>
          <p:cNvGrpSpPr/>
          <p:nvPr/>
        </p:nvGrpSpPr>
        <p:grpSpPr>
          <a:xfrm>
            <a:off x="2678" y="64008"/>
            <a:ext cx="4952901" cy="576065"/>
            <a:chOff x="2678" y="4534366"/>
            <a:chExt cx="4952901" cy="57606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502083-B590-4602-B0F8-35277771A662}"/>
                </a:ext>
              </a:extLst>
            </p:cNvPr>
            <p:cNvSpPr/>
            <p:nvPr/>
          </p:nvSpPr>
          <p:spPr>
            <a:xfrm>
              <a:off x="2678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0 w 2687835"/>
                <a:gd name="connsiteY5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42672" rIns="165352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Content loaded into CDI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1AEADC-38F1-4CD1-87C7-F7309F0773A5}"/>
                </a:ext>
              </a:extLst>
            </p:cNvPr>
            <p:cNvSpPr/>
            <p:nvPr/>
          </p:nvSpPr>
          <p:spPr>
            <a:xfrm>
              <a:off x="2267744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288033 w 2687835"/>
                <a:gd name="connsiteY5" fmla="*/ 288033 h 576065"/>
                <a:gd name="connsiteX6" fmla="*/ 0 w 2687835"/>
                <a:gd name="connsiteY6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288033" y="288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041" tIns="42672" rIns="309368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Patrons search index via Primo/Summon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83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601FBA-2D4E-443D-9021-F3BB26273ECD}"/>
              </a:ext>
            </a:extLst>
          </p:cNvPr>
          <p:cNvSpPr/>
          <p:nvPr/>
        </p:nvSpPr>
        <p:spPr>
          <a:xfrm>
            <a:off x="0" y="-17213"/>
            <a:ext cx="9144000" cy="516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90780-7FA0-4471-BEA9-9ECE41D72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5" name="2">
            <a:hlinkClick r:id="" action="ppaction://media"/>
            <a:extLst>
              <a:ext uri="{FF2B5EF4-FFF2-40B4-BE49-F238E27FC236}">
                <a16:creationId xmlns:a16="http://schemas.microsoft.com/office/drawing/2014/main" id="{23603048-A7E8-457D-B5CB-3B4A45AD502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" y="731520"/>
            <a:ext cx="7315201" cy="411480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4D8BAF-0BE6-45F8-8E62-45F3DDECA971}"/>
              </a:ext>
            </a:extLst>
          </p:cNvPr>
          <p:cNvGrpSpPr/>
          <p:nvPr/>
        </p:nvGrpSpPr>
        <p:grpSpPr>
          <a:xfrm>
            <a:off x="2678" y="64008"/>
            <a:ext cx="6988373" cy="576065"/>
            <a:chOff x="2678" y="4534366"/>
            <a:chExt cx="6988373" cy="57606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3F4DF7-AA81-4366-AE6C-3BCC71EEF58D}"/>
                </a:ext>
              </a:extLst>
            </p:cNvPr>
            <p:cNvSpPr/>
            <p:nvPr/>
          </p:nvSpPr>
          <p:spPr>
            <a:xfrm>
              <a:off x="2678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0 w 2687835"/>
                <a:gd name="connsiteY5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42672" rIns="165352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Content loaded into CDI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577815-83F0-45A8-992B-634E2B106F57}"/>
                </a:ext>
              </a:extLst>
            </p:cNvPr>
            <p:cNvSpPr/>
            <p:nvPr/>
          </p:nvSpPr>
          <p:spPr>
            <a:xfrm>
              <a:off x="2267744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288033 w 2687835"/>
                <a:gd name="connsiteY5" fmla="*/ 288033 h 576065"/>
                <a:gd name="connsiteX6" fmla="*/ 0 w 2687835"/>
                <a:gd name="connsiteY6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288033" y="288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041" tIns="42672" rIns="309368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Patrons search index via Primo/Summon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F6369AF-AE5A-4C77-9433-39F12DC98B95}"/>
                </a:ext>
              </a:extLst>
            </p:cNvPr>
            <p:cNvSpPr/>
            <p:nvPr/>
          </p:nvSpPr>
          <p:spPr>
            <a:xfrm>
              <a:off x="4572000" y="4534366"/>
              <a:ext cx="2419051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288033 w 2687835"/>
                <a:gd name="connsiteY5" fmla="*/ 288033 h 576065"/>
                <a:gd name="connsiteX6" fmla="*/ 0 w 2687835"/>
                <a:gd name="connsiteY6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288033" y="288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041" tIns="42672" rIns="309368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Receive results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59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601FBA-2D4E-443D-9021-F3BB26273ECD}"/>
              </a:ext>
            </a:extLst>
          </p:cNvPr>
          <p:cNvSpPr/>
          <p:nvPr/>
        </p:nvSpPr>
        <p:spPr>
          <a:xfrm>
            <a:off x="-1270" y="-9788"/>
            <a:ext cx="9144000" cy="515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90780-7FA0-4471-BEA9-9ECE41D72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6" name="3">
            <a:hlinkClick r:id="" action="ppaction://media"/>
            <a:extLst>
              <a:ext uri="{FF2B5EF4-FFF2-40B4-BE49-F238E27FC236}">
                <a16:creationId xmlns:a16="http://schemas.microsoft.com/office/drawing/2014/main" id="{A3FA7AC9-2ED9-442C-9458-EDB8375A51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731520"/>
            <a:ext cx="7315201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BBB26-6581-4CD1-887C-ECAAFA51F8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1520"/>
            <a:ext cx="7296759" cy="411480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A1E13E-303F-4A41-AB08-C404F7ACFC2D}"/>
              </a:ext>
            </a:extLst>
          </p:cNvPr>
          <p:cNvGrpSpPr/>
          <p:nvPr/>
        </p:nvGrpSpPr>
        <p:grpSpPr>
          <a:xfrm>
            <a:off x="2678" y="64008"/>
            <a:ext cx="9138642" cy="576065"/>
            <a:chOff x="2678" y="4534366"/>
            <a:chExt cx="9138642" cy="57606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BA83BEC-E0C4-41A4-882D-4CD6DD6A3673}"/>
                </a:ext>
              </a:extLst>
            </p:cNvPr>
            <p:cNvSpPr/>
            <p:nvPr/>
          </p:nvSpPr>
          <p:spPr>
            <a:xfrm>
              <a:off x="2678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0 w 2687835"/>
                <a:gd name="connsiteY5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42672" rIns="165352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Content loaded into CDI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499B94F-43EF-45CD-8691-F24A35A25173}"/>
                </a:ext>
              </a:extLst>
            </p:cNvPr>
            <p:cNvSpPr/>
            <p:nvPr/>
          </p:nvSpPr>
          <p:spPr>
            <a:xfrm>
              <a:off x="2267744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288033 w 2687835"/>
                <a:gd name="connsiteY5" fmla="*/ 288033 h 576065"/>
                <a:gd name="connsiteX6" fmla="*/ 0 w 2687835"/>
                <a:gd name="connsiteY6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288033" y="288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041" tIns="42672" rIns="309368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Patrons search index via Primo/Summon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CA4F07-1E44-4443-9DC8-2FBDDC5C0159}"/>
                </a:ext>
              </a:extLst>
            </p:cNvPr>
            <p:cNvSpPr/>
            <p:nvPr/>
          </p:nvSpPr>
          <p:spPr>
            <a:xfrm>
              <a:off x="4572000" y="4534366"/>
              <a:ext cx="2419051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288033 w 2687835"/>
                <a:gd name="connsiteY5" fmla="*/ 288033 h 576065"/>
                <a:gd name="connsiteX6" fmla="*/ 0 w 2687835"/>
                <a:gd name="connsiteY6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288033" y="288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041" tIns="42672" rIns="309368" bIns="42672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Receive results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A6AE34-F0D2-44A0-801C-5DF8F8A56E71}"/>
                </a:ext>
              </a:extLst>
            </p:cNvPr>
            <p:cNvSpPr/>
            <p:nvPr/>
          </p:nvSpPr>
          <p:spPr>
            <a:xfrm>
              <a:off x="6453485" y="4534366"/>
              <a:ext cx="2687835" cy="576065"/>
            </a:xfrm>
            <a:custGeom>
              <a:avLst/>
              <a:gdLst>
                <a:gd name="connsiteX0" fmla="*/ 0 w 2687835"/>
                <a:gd name="connsiteY0" fmla="*/ 0 h 576065"/>
                <a:gd name="connsiteX1" fmla="*/ 2399803 w 2687835"/>
                <a:gd name="connsiteY1" fmla="*/ 0 h 576065"/>
                <a:gd name="connsiteX2" fmla="*/ 2687835 w 2687835"/>
                <a:gd name="connsiteY2" fmla="*/ 288033 h 576065"/>
                <a:gd name="connsiteX3" fmla="*/ 2399803 w 2687835"/>
                <a:gd name="connsiteY3" fmla="*/ 576065 h 576065"/>
                <a:gd name="connsiteX4" fmla="*/ 0 w 2687835"/>
                <a:gd name="connsiteY4" fmla="*/ 576065 h 576065"/>
                <a:gd name="connsiteX5" fmla="*/ 288033 w 2687835"/>
                <a:gd name="connsiteY5" fmla="*/ 288033 h 576065"/>
                <a:gd name="connsiteX6" fmla="*/ 0 w 2687835"/>
                <a:gd name="connsiteY6" fmla="*/ 0 h 57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35" h="576065">
                  <a:moveTo>
                    <a:pt x="0" y="0"/>
                  </a:moveTo>
                  <a:lnTo>
                    <a:pt x="2399803" y="0"/>
                  </a:lnTo>
                  <a:lnTo>
                    <a:pt x="2687835" y="288033"/>
                  </a:lnTo>
                  <a:lnTo>
                    <a:pt x="2399803" y="576065"/>
                  </a:lnTo>
                  <a:lnTo>
                    <a:pt x="0" y="576065"/>
                  </a:lnTo>
                  <a:lnTo>
                    <a:pt x="288033" y="288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041" tIns="42672" rIns="309368" bIns="4267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olidFill>
                    <a:schemeClr val="tx1"/>
                  </a:solidFill>
                </a:rPr>
                <a:t>Access full text via links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73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2CEF8-3865-443F-8F9F-2A0A9A0CFD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667530"/>
            <a:ext cx="6984776" cy="393204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731D00-FA5C-4402-94DC-542408263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553797-FA79-4CC4-8018-54A0B3D8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 Filtered Search (DEMO)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D6100EC-ED54-44D5-BF12-0460298D0FDB}"/>
              </a:ext>
            </a:extLst>
          </p:cNvPr>
          <p:cNvSpPr txBox="1">
            <a:spLocks/>
          </p:cNvSpPr>
          <p:nvPr/>
        </p:nvSpPr>
        <p:spPr>
          <a:xfrm>
            <a:off x="395536" y="4214924"/>
            <a:ext cx="8424936" cy="576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/>
              <a:t>Results include all available resources (active in Alma)</a:t>
            </a:r>
            <a:endParaRPr lang="en-US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336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IGELU_2016_16X9 (1)" val="liXXmBm5"/>
  <p:tag name="ARTICULATE_SLIDE_THUMBNAIL_REFRESH" val="1"/>
  <p:tag name="ARTICULATE_SLIDE_COUNT" val="3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1098</Words>
  <Application>Microsoft Office PowerPoint</Application>
  <PresentationFormat>On-screen Show (16:9)</PresentationFormat>
  <Paragraphs>202</Paragraphs>
  <Slides>38</Slides>
  <Notes>37</Notes>
  <HiddenSlides>2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 Light</vt:lpstr>
      <vt:lpstr>Arial</vt:lpstr>
      <vt:lpstr>Calibri</vt:lpstr>
      <vt:lpstr>IGeLU_2016_16X9 (1)</vt:lpstr>
      <vt:lpstr>Central Discovery Index (CDI)</vt:lpstr>
      <vt:lpstr>PowerPoint Presentation</vt:lpstr>
      <vt:lpstr>PowerPoint Presentation</vt:lpstr>
      <vt:lpstr>CDI and Alma in your Discovery System</vt:lpstr>
      <vt:lpstr>How does this all work?</vt:lpstr>
      <vt:lpstr>PowerPoint Presentation</vt:lpstr>
      <vt:lpstr>PowerPoint Presentation</vt:lpstr>
      <vt:lpstr>PowerPoint Presentation</vt:lpstr>
      <vt:lpstr>Primo Filtered Search (DEMO)</vt:lpstr>
      <vt:lpstr>Primo Expanded Search (DEMO)</vt:lpstr>
      <vt:lpstr>PowerPoint Presentation</vt:lpstr>
      <vt:lpstr>Citations for articles, book chapters, etc. from CDI</vt:lpstr>
      <vt:lpstr>Links to the full text from Alma</vt:lpstr>
      <vt:lpstr>Availability Status</vt:lpstr>
      <vt:lpstr>Publish Electronic Records to Central Discovery Index</vt:lpstr>
      <vt:lpstr>PowerPoint Presentation</vt:lpstr>
      <vt:lpstr>Activate/Deactivate collection in Alma </vt:lpstr>
      <vt:lpstr>Setting: Do not show as Full Text available in CDI even if active in Alma’</vt:lpstr>
      <vt:lpstr>Setting: ‘CDI Only Full Text Activation’</vt:lpstr>
      <vt:lpstr>Setting: ‘We subscribe to only some titles in this collection = No’</vt:lpstr>
      <vt:lpstr>Use Case – Handling Duplicate eBooks in CDI results</vt:lpstr>
      <vt:lpstr>PowerPoint Presentation</vt:lpstr>
      <vt:lpstr>Fully Flexible and Easy Active Settings</vt:lpstr>
      <vt:lpstr>User roles</vt:lpstr>
      <vt:lpstr>PowerPoint Presentation</vt:lpstr>
      <vt:lpstr>CDI Attributes (DEMO)</vt:lpstr>
      <vt:lpstr>PowerPoint Presentation</vt:lpstr>
      <vt:lpstr>Why can’t I find the article I’m looking for?</vt:lpstr>
      <vt:lpstr>Expanded search includes the article, but it’s ‘No Online Access’</vt:lpstr>
      <vt:lpstr>Activate the collection/portfolio, confirm the coverage dates</vt:lpstr>
      <vt:lpstr>Expanded search doesn’t includes the article either</vt:lpstr>
      <vt:lpstr>It’s active in CDI and Alma, why can’t I see it yet in the discovery system?</vt:lpstr>
      <vt:lpstr>The EasyActive Collections List in the Knowledge Center</vt:lpstr>
      <vt:lpstr>When I click on the full text link, I’m getting prompted to log in</vt:lpstr>
      <vt:lpstr>In Alma: check the service level proxy</vt:lpstr>
      <vt:lpstr>In Alma: check the linking parameters</vt:lpstr>
      <vt:lpstr>PowerPoint Presentation</vt:lpstr>
      <vt:lpstr>Knowledge Center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2020-06-09T14:54:44Z</dcterms:created>
  <dcterms:modified xsi:type="dcterms:W3CDTF">2021-01-26T22:12:04Z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5F6031A0-443B-470C-B918-423AF30AB97B</vt:lpwstr>
  </property>
  <property fmtid="{D5CDD505-2E9C-101B-9397-08002B2CF9AE}" pid="3" name="ArticulatePath">
    <vt:lpwstr>KAP_Discovery_Presentation</vt:lpwstr>
  </property>
</Properties>
</file>